
<file path=[Content_Types].xml><?xml version="1.0" encoding="utf-8"?>
<Types xmlns="http://schemas.openxmlformats.org/package/2006/content-types">
  <Default Extension="png" ContentType="image/png"/>
  <Default Extension="jpeg" ContentType="image/jpeg"/>
  <Default Extension="mov" ContentType="video/quicktime"/>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6" r:id="rId1"/>
  </p:sldMasterIdLst>
  <p:notesMasterIdLst>
    <p:notesMasterId r:id="rId24"/>
  </p:notesMasterIdLst>
  <p:handoutMasterIdLst>
    <p:handoutMasterId r:id="rId25"/>
  </p:handoutMasterIdLst>
  <p:sldIdLst>
    <p:sldId id="360" r:id="rId2"/>
    <p:sldId id="362" r:id="rId3"/>
    <p:sldId id="355" r:id="rId4"/>
    <p:sldId id="379" r:id="rId5"/>
    <p:sldId id="381" r:id="rId6"/>
    <p:sldId id="380" r:id="rId7"/>
    <p:sldId id="383" r:id="rId8"/>
    <p:sldId id="391" r:id="rId9"/>
    <p:sldId id="400" r:id="rId10"/>
    <p:sldId id="378" r:id="rId11"/>
    <p:sldId id="405" r:id="rId12"/>
    <p:sldId id="406" r:id="rId13"/>
    <p:sldId id="408" r:id="rId14"/>
    <p:sldId id="401" r:id="rId15"/>
    <p:sldId id="409" r:id="rId16"/>
    <p:sldId id="410" r:id="rId17"/>
    <p:sldId id="411" r:id="rId18"/>
    <p:sldId id="398" r:id="rId19"/>
    <p:sldId id="385" r:id="rId20"/>
    <p:sldId id="404" r:id="rId21"/>
    <p:sldId id="407" r:id="rId22"/>
    <p:sldId id="390" r:id="rId23"/>
  </p:sldIdLst>
  <p:sldSz cx="12192000" cy="6858000"/>
  <p:notesSz cx="11309350" cy="201041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360"/>
            <p14:sldId id="362"/>
            <p14:sldId id="355"/>
            <p14:sldId id="379"/>
            <p14:sldId id="381"/>
            <p14:sldId id="380"/>
            <p14:sldId id="383"/>
            <p14:sldId id="391"/>
            <p14:sldId id="400"/>
            <p14:sldId id="378"/>
            <p14:sldId id="405"/>
            <p14:sldId id="406"/>
            <p14:sldId id="408"/>
            <p14:sldId id="401"/>
            <p14:sldId id="409"/>
            <p14:sldId id="410"/>
            <p14:sldId id="411"/>
            <p14:sldId id="398"/>
            <p14:sldId id="385"/>
            <p14:sldId id="404"/>
            <p14:sldId id="407"/>
            <p14:sldId id="390"/>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A1A1A"/>
    <a:srgbClr val="78AAD6"/>
    <a:srgbClr val="D3908F"/>
    <a:srgbClr val="D0D1D2"/>
    <a:srgbClr val="8DB4E2"/>
    <a:srgbClr val="92B573"/>
    <a:srgbClr val="538DD5"/>
    <a:srgbClr val="D9D9D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55" autoAdjust="0"/>
    <p:restoredTop sz="58724" autoAdjust="0"/>
  </p:normalViewPr>
  <p:slideViewPr>
    <p:cSldViewPr snapToGrid="0">
      <p:cViewPr varScale="1">
        <p:scale>
          <a:sx n="42" d="100"/>
          <a:sy n="42" d="100"/>
        </p:scale>
        <p:origin x="1458" y="24"/>
      </p:cViewPr>
      <p:guideLst>
        <p:guide pos="7008"/>
        <p:guide orient="horz" pos="32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900956" cy="100746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6405715" y="0"/>
            <a:ext cx="4900956" cy="1007464"/>
          </a:xfrm>
          <a:prstGeom prst="rect">
            <a:avLst/>
          </a:prstGeom>
        </p:spPr>
        <p:txBody>
          <a:bodyPr vert="horz" lIns="91440" tIns="45720" rIns="91440" bIns="45720" rtlCol="0"/>
          <a:lstStyle>
            <a:lvl1pPr algn="r">
              <a:defRPr sz="1200"/>
            </a:lvl1pPr>
          </a:lstStyle>
          <a:p>
            <a:fld id="{49C152C2-AF9F-44C5-8FA2-EB5B9007DBD7}" type="datetimeFigureOut">
              <a:rPr lang="en-US" smtClean="0"/>
              <a:t>8/10/2020</a:t>
            </a:fld>
            <a:endParaRPr lang="en-US"/>
          </a:p>
        </p:txBody>
      </p:sp>
      <p:sp>
        <p:nvSpPr>
          <p:cNvPr id="4" name="Footer Placeholder 3"/>
          <p:cNvSpPr>
            <a:spLocks noGrp="1"/>
          </p:cNvSpPr>
          <p:nvPr>
            <p:ph type="ftr" sz="quarter" idx="2"/>
          </p:nvPr>
        </p:nvSpPr>
        <p:spPr>
          <a:xfrm>
            <a:off x="0" y="19096639"/>
            <a:ext cx="4900956" cy="10074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6405715" y="19096639"/>
            <a:ext cx="4900956" cy="1007462"/>
          </a:xfrm>
          <a:prstGeom prst="rect">
            <a:avLst/>
          </a:prstGeom>
        </p:spPr>
        <p:txBody>
          <a:bodyPr vert="horz" lIns="91440" tIns="45720" rIns="91440" bIns="45720" rtlCol="0" anchor="b"/>
          <a:lstStyle>
            <a:lvl1pPr algn="r">
              <a:defRPr sz="1200"/>
            </a:lvl1pPr>
          </a:lstStyle>
          <a:p>
            <a:fld id="{49A31AF2-0CEF-4B92-A6C6-177490C60177}" type="slidenum">
              <a:rPr lang="en-US" smtClean="0"/>
              <a:t>‹#›</a:t>
            </a:fld>
            <a:endParaRPr lang="en-US"/>
          </a:p>
        </p:txBody>
      </p:sp>
    </p:spTree>
    <p:extLst>
      <p:ext uri="{BB962C8B-B14F-4D97-AF65-F5344CB8AC3E}">
        <p14:creationId xmlns:p14="http://schemas.microsoft.com/office/powerpoint/2010/main" val="1544149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46163" y="1506538"/>
            <a:ext cx="13403263" cy="7540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130930" y="9549418"/>
            <a:ext cx="9047477" cy="9046832"/>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004969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we're not going to leave you out to dry,</a:t>
            </a:r>
            <a:r>
              <a:rPr lang="en-US" baseline="0" dirty="0" smtClean="0"/>
              <a:t> we're going to be here with you every step of the way. </a:t>
            </a:r>
          </a:p>
          <a:p>
            <a:r>
              <a:rPr lang="en-US" baseline="0" dirty="0" smtClean="0"/>
              <a:t>In the past one of the major ways we in the past we try to assist you is thru hackathons. </a:t>
            </a:r>
          </a:p>
          <a:p>
            <a:r>
              <a:rPr lang="en-US" baseline="0" dirty="0" smtClean="0"/>
              <a:t>In a hackathon you have the </a:t>
            </a:r>
            <a:r>
              <a:rPr lang="en-US" baseline="0" dirty="0" err="1" smtClean="0"/>
              <a:t>opportujnity</a:t>
            </a:r>
            <a:r>
              <a:rPr lang="en-US" baseline="0" dirty="0" smtClean="0"/>
              <a:t> to bring that project that you're working on and get help with any problems you may be having. </a:t>
            </a:r>
          </a:p>
          <a:p>
            <a:r>
              <a:rPr lang="en-US" baseline="0" dirty="0" smtClean="0"/>
              <a:t>We usually have three, you don’t have to come to all or any of them, they are really for you to get help</a:t>
            </a:r>
          </a:p>
          <a:p>
            <a:r>
              <a:rPr lang="en-US" baseline="0" dirty="0" smtClean="0"/>
              <a:t>Now in this environment </a:t>
            </a:r>
            <a:r>
              <a:rPr lang="en-US" baseline="0" dirty="0" err="1" smtClean="0"/>
              <a:t>im</a:t>
            </a:r>
            <a:r>
              <a:rPr lang="en-US" baseline="0" dirty="0" smtClean="0"/>
              <a:t> not sure that this is going to really work out the way that it usually does, its usually actually a lot of fun, with a lot of </a:t>
            </a:r>
            <a:r>
              <a:rPr lang="en-US" baseline="0" dirty="0" err="1" smtClean="0"/>
              <a:t>ppl</a:t>
            </a:r>
            <a:r>
              <a:rPr lang="en-US" baseline="0" dirty="0" smtClean="0"/>
              <a:t> hanging out and chatting</a:t>
            </a:r>
          </a:p>
          <a:p>
            <a:r>
              <a:rPr lang="en-US" baseline="0" dirty="0" smtClean="0"/>
              <a:t>this year we may have to do this as set one on ones with instructors</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4268229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100" b="0" i="0" u="none" strike="noStrike" cap="none" dirty="0" smtClean="0">
                <a:solidFill>
                  <a:srgbClr val="000000"/>
                </a:solidFill>
                <a:effectLst/>
                <a:latin typeface="Arial"/>
                <a:ea typeface="Arial"/>
                <a:cs typeface="Arial"/>
                <a:sym typeface="Arial"/>
              </a:rPr>
              <a:t>These are the resources that you should have access to during this workshop. </a:t>
            </a:r>
          </a:p>
          <a:p>
            <a:pPr marL="158750" indent="0">
              <a:buNone/>
            </a:pPr>
            <a:endParaRPr lang="en-US" sz="1100" b="0" i="0" u="none" strike="noStrike" cap="none" dirty="0" smtClean="0">
              <a:solidFill>
                <a:srgbClr val="000000"/>
              </a:solidFill>
              <a:effectLst/>
              <a:latin typeface="Arial"/>
              <a:ea typeface="Arial"/>
              <a:cs typeface="Arial"/>
              <a:sym typeface="Arial"/>
            </a:endParaRPr>
          </a:p>
          <a:p>
            <a:pPr marL="158750" indent="0">
              <a:buNone/>
            </a:pPr>
            <a:r>
              <a:rPr lang="en-US" sz="1100" b="0" i="0" u="none" strike="noStrike" cap="none" dirty="0" smtClean="0">
                <a:solidFill>
                  <a:srgbClr val="000000"/>
                </a:solidFill>
                <a:effectLst/>
                <a:latin typeface="Arial"/>
                <a:ea typeface="Arial"/>
                <a:cs typeface="Arial"/>
                <a:sym typeface="Arial"/>
              </a:rPr>
              <a:t>Ideally you have zoom open on one of your monitors, you have a second monitor in which you will be opening up the </a:t>
            </a:r>
            <a:r>
              <a:rPr lang="en-US" sz="1100" b="0" i="0" u="none" strike="noStrike" cap="none" dirty="0" err="1" smtClean="0">
                <a:solidFill>
                  <a:srgbClr val="000000"/>
                </a:solidFill>
                <a:effectLst/>
                <a:latin typeface="Arial"/>
                <a:ea typeface="Arial"/>
                <a:cs typeface="Arial"/>
                <a:sym typeface="Arial"/>
              </a:rPr>
              <a:t>Rstudio</a:t>
            </a:r>
            <a:r>
              <a:rPr lang="en-US" sz="1100" b="0" i="0" u="none" strike="noStrike" cap="none" dirty="0" smtClean="0">
                <a:solidFill>
                  <a:srgbClr val="000000"/>
                </a:solidFill>
                <a:effectLst/>
                <a:latin typeface="Arial"/>
                <a:ea typeface="Arial"/>
                <a:cs typeface="Arial"/>
                <a:sym typeface="Arial"/>
              </a:rPr>
              <a:t> cloud application, we haven’t gotten to that yet so don’t worry about that yet</a:t>
            </a:r>
          </a:p>
          <a:p>
            <a:pPr marL="158750" indent="0">
              <a:buNone/>
            </a:pPr>
            <a:endParaRPr lang="en-US" sz="1100" b="0" i="0" u="none" strike="noStrike" cap="none" dirty="0" smtClean="0">
              <a:solidFill>
                <a:srgbClr val="000000"/>
              </a:solidFill>
              <a:effectLst/>
              <a:latin typeface="Arial"/>
              <a:ea typeface="Arial"/>
              <a:cs typeface="Arial"/>
              <a:sym typeface="Arial"/>
            </a:endParaRPr>
          </a:p>
          <a:p>
            <a:pPr marL="158750" indent="0">
              <a:buNone/>
            </a:pPr>
            <a:r>
              <a:rPr lang="en-US" sz="1100" b="0" i="0" u="none" strike="noStrike" cap="none" dirty="0" smtClean="0">
                <a:solidFill>
                  <a:srgbClr val="000000"/>
                </a:solidFill>
                <a:effectLst/>
                <a:latin typeface="Arial"/>
                <a:ea typeface="Arial"/>
                <a:cs typeface="Arial"/>
                <a:sym typeface="Arial"/>
              </a:rPr>
              <a:t>And third you should have the PDF of the course book available to you at your desk. </a:t>
            </a:r>
          </a:p>
          <a:p>
            <a:pPr marL="158750" indent="0">
              <a:buNone/>
            </a:pPr>
            <a:endParaRPr lang="en-US" sz="1100" b="0" i="0" u="none" strike="noStrike" cap="none" dirty="0" smtClean="0">
              <a:solidFill>
                <a:srgbClr val="000000"/>
              </a:solidFill>
              <a:effectLst/>
              <a:latin typeface="Arial"/>
              <a:ea typeface="Arial"/>
              <a:cs typeface="Arial"/>
              <a:sym typeface="Arial"/>
            </a:endParaRPr>
          </a:p>
          <a:p>
            <a:pPr marL="158750" indent="0">
              <a:buNone/>
            </a:pPr>
            <a:r>
              <a:rPr lang="en-US" sz="1100" b="0" i="0" u="none" strike="noStrike" cap="none" dirty="0" smtClean="0">
                <a:solidFill>
                  <a:srgbClr val="000000"/>
                </a:solidFill>
                <a:effectLst/>
                <a:latin typeface="Arial"/>
                <a:ea typeface="Arial"/>
                <a:cs typeface="Arial"/>
                <a:sym typeface="Arial"/>
              </a:rPr>
              <a:t>We of course understand that not everyone has two monitors, not anyone has the capacity to print out a few hundred pages of the course book, so if you have a tablet</a:t>
            </a:r>
            <a:r>
              <a:rPr lang="en-US" sz="1100" b="0" i="0" u="none" strike="noStrike" cap="none" baseline="0" dirty="0" smtClean="0">
                <a:solidFill>
                  <a:srgbClr val="000000"/>
                </a:solidFill>
                <a:effectLst/>
                <a:latin typeface="Arial"/>
                <a:ea typeface="Arial"/>
                <a:cs typeface="Arial"/>
                <a:sym typeface="Arial"/>
              </a:rPr>
              <a:t> and can use Zoom on it, </a:t>
            </a:r>
            <a:r>
              <a:rPr lang="en-US" sz="1100" b="0" i="0" u="none" strike="noStrike" cap="none" dirty="0" smtClean="0">
                <a:solidFill>
                  <a:srgbClr val="000000"/>
                </a:solidFill>
                <a:effectLst/>
                <a:latin typeface="Arial"/>
                <a:ea typeface="Arial"/>
                <a:cs typeface="Arial"/>
                <a:sym typeface="Arial"/>
              </a:rPr>
              <a:t>we encourage you to open up the zoom there and at least have the PDF of the course book open on your computer as well.</a:t>
            </a:r>
            <a:endParaRPr lang="en-US" dirty="0"/>
          </a:p>
        </p:txBody>
      </p:sp>
    </p:spTree>
    <p:extLst>
      <p:ext uri="{BB962C8B-B14F-4D97-AF65-F5344CB8AC3E}">
        <p14:creationId xmlns:p14="http://schemas.microsoft.com/office/powerpoint/2010/main" val="3619883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coursebook</a:t>
            </a:r>
            <a:r>
              <a:rPr lang="en-US" dirty="0" smtClean="0"/>
              <a:t> has all the session </a:t>
            </a:r>
            <a:r>
              <a:rPr lang="en-US" dirty="0" err="1" smtClean="0"/>
              <a:t>powerpoints</a:t>
            </a:r>
            <a:r>
              <a:rPr lang="en-US" dirty="0" smtClean="0"/>
              <a:t> as well as an appendix that has some additional resources</a:t>
            </a:r>
          </a:p>
          <a:p>
            <a:endParaRPr lang="en-US" dirty="0" smtClean="0"/>
          </a:p>
          <a:p>
            <a:r>
              <a:rPr lang="en-US" dirty="0" smtClean="0"/>
              <a:t>Cheat sheets are concise one or two page</a:t>
            </a:r>
            <a:r>
              <a:rPr lang="en-US" baseline="0" dirty="0" smtClean="0"/>
              <a:t> documents that you can use as a quick reference. we'll be referring to these during the sessions. They are also easily </a:t>
            </a:r>
            <a:r>
              <a:rPr lang="en-US" baseline="0" dirty="0" err="1" smtClean="0"/>
              <a:t>googlable</a:t>
            </a:r>
            <a:r>
              <a:rPr lang="en-US" baseline="0" dirty="0" smtClean="0"/>
              <a:t> and available through the help menu in </a:t>
            </a:r>
            <a:r>
              <a:rPr lang="en-US" baseline="0" dirty="0" err="1" smtClean="0"/>
              <a:t>Rstudio</a:t>
            </a:r>
            <a:r>
              <a:rPr lang="en-US" baseline="0" dirty="0" smtClean="0"/>
              <a:t>. There is also a one page Useful resources document with links to free online resources like textbooks, videos and courses.</a:t>
            </a:r>
            <a:endParaRPr lang="en-US" dirty="0"/>
          </a:p>
        </p:txBody>
      </p:sp>
    </p:spTree>
    <p:extLst>
      <p:ext uri="{BB962C8B-B14F-4D97-AF65-F5344CB8AC3E}">
        <p14:creationId xmlns:p14="http://schemas.microsoft.com/office/powerpoint/2010/main" val="3386517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rtl="0">
              <a:buNone/>
            </a:pPr>
            <a:r>
              <a:rPr lang="en-US" sz="1100" b="0" i="0" u="none" strike="noStrike" cap="none" dirty="0" smtClean="0">
                <a:solidFill>
                  <a:srgbClr val="000000"/>
                </a:solidFill>
                <a:effectLst/>
                <a:latin typeface="Arial"/>
                <a:ea typeface="Arial"/>
                <a:cs typeface="Arial"/>
                <a:sym typeface="Arial"/>
              </a:rPr>
              <a:t>Let’s talk a little bit about how we'll be using zoom in this workshop. </a:t>
            </a:r>
          </a:p>
          <a:p>
            <a:pPr marL="158750" indent="0" rtl="0">
              <a:buNone/>
            </a:pPr>
            <a:endParaRPr lang="en-US" sz="1100" b="0" i="0" u="none" strike="noStrike" cap="none" dirty="0" smtClean="0">
              <a:solidFill>
                <a:srgbClr val="000000"/>
              </a:solidFill>
              <a:effectLst/>
              <a:latin typeface="Arial"/>
              <a:ea typeface="Arial"/>
              <a:cs typeface="Arial"/>
              <a:sym typeface="Arial"/>
            </a:endParaRPr>
          </a:p>
          <a:p>
            <a:pPr marL="158750" indent="0" rtl="0">
              <a:buNone/>
            </a:pPr>
            <a:r>
              <a:rPr lang="en-US" sz="1100" b="0" i="0" u="none" strike="noStrike" cap="none" dirty="0" smtClean="0">
                <a:solidFill>
                  <a:srgbClr val="000000"/>
                </a:solidFill>
                <a:effectLst/>
                <a:latin typeface="Arial"/>
                <a:ea typeface="Arial"/>
                <a:cs typeface="Arial"/>
                <a:sym typeface="Arial"/>
              </a:rPr>
              <a:t>During the sessions everyone will be muted other than the instructor. That doesn’t mean that there won’t be opportunities for engagement, we want to make sure that this is an interactive workshop and not an experience that only has communication going in one direction</a:t>
            </a:r>
          </a:p>
          <a:p>
            <a:pPr marL="158750" indent="0" rtl="0">
              <a:buNone/>
            </a:pPr>
            <a:endParaRPr lang="en-US" sz="1100" b="0" i="0" u="none" strike="noStrike" cap="none" dirty="0" smtClean="0">
              <a:solidFill>
                <a:srgbClr val="000000"/>
              </a:solidFill>
              <a:effectLst/>
              <a:latin typeface="Arial"/>
              <a:ea typeface="Arial"/>
              <a:cs typeface="Arial"/>
              <a:sym typeface="Arial"/>
            </a:endParaRPr>
          </a:p>
          <a:p>
            <a:pPr marL="158750" indent="0" rtl="0">
              <a:buNone/>
            </a:pPr>
            <a:r>
              <a:rPr lang="en-US" sz="1100" b="0" i="0" u="none" strike="noStrike" cap="none" dirty="0" smtClean="0">
                <a:solidFill>
                  <a:srgbClr val="000000"/>
                </a:solidFill>
                <a:effectLst/>
                <a:latin typeface="Arial"/>
                <a:ea typeface="Arial"/>
                <a:cs typeface="Arial"/>
                <a:sym typeface="Arial"/>
              </a:rPr>
              <a:t>We will be using the chat window in Zoom we will also be using some nonverbal feedback modalities and we'll have breakout sessions during which we'll be doing exercises together in an interactive way, more about all this</a:t>
            </a:r>
            <a:r>
              <a:rPr lang="en-US" sz="1100" b="0" i="0" u="none" strike="noStrike" cap="none" baseline="0" dirty="0" smtClean="0">
                <a:solidFill>
                  <a:srgbClr val="000000"/>
                </a:solidFill>
                <a:effectLst/>
                <a:latin typeface="Arial"/>
                <a:ea typeface="Arial"/>
                <a:cs typeface="Arial"/>
                <a:sym typeface="Arial"/>
              </a:rPr>
              <a:t> in a few moments</a:t>
            </a:r>
            <a:r>
              <a:rPr lang="en-US" sz="1100" b="0" i="0" u="none" strike="noStrike" cap="none" dirty="0" smtClean="0">
                <a:solidFill>
                  <a:srgbClr val="000000"/>
                </a:solidFill>
                <a:effectLst/>
                <a:latin typeface="Arial"/>
                <a:ea typeface="Arial"/>
                <a:cs typeface="Arial"/>
                <a:sym typeface="Arial"/>
              </a:rPr>
              <a:t>.</a:t>
            </a:r>
          </a:p>
          <a:p>
            <a:pPr rtl="0"/>
            <a:endParaRPr lang="en-US" sz="1100" b="0" i="0" u="none" strike="noStrike" cap="none" dirty="0" smtClean="0">
              <a:solidFill>
                <a:srgbClr val="000000"/>
              </a:solidFill>
              <a:effectLst/>
              <a:latin typeface="Arial"/>
              <a:ea typeface="Arial"/>
              <a:cs typeface="Arial"/>
              <a:sym typeface="Arial"/>
            </a:endParaRPr>
          </a:p>
          <a:p>
            <a:pPr rtl="0"/>
            <a:r>
              <a:rPr lang="en-US" sz="1100" b="0" i="0" u="none" strike="noStrike" cap="none" dirty="0" smtClean="0">
                <a:solidFill>
                  <a:srgbClr val="000000"/>
                </a:solidFill>
                <a:effectLst/>
                <a:latin typeface="Arial"/>
                <a:ea typeface="Arial"/>
                <a:cs typeface="Arial"/>
                <a:sym typeface="Arial"/>
              </a:rPr>
              <a:t>So let’s try out some of these features of zoom that you may not be familiar with </a:t>
            </a:r>
            <a:r>
              <a:rPr lang="en-US" sz="1100" b="0" i="0" u="none" strike="noStrike" cap="none" dirty="0" smtClean="0">
                <a:solidFill>
                  <a:srgbClr val="000000"/>
                </a:solidFill>
                <a:effectLst/>
                <a:latin typeface="Arial"/>
                <a:ea typeface="Arial"/>
                <a:cs typeface="Arial"/>
                <a:sym typeface="Wingdings" panose="05000000000000000000" pitchFamily="2" charset="2"/>
              </a:rPr>
              <a:t></a:t>
            </a:r>
            <a:endParaRPr lang="en-US" b="0" dirty="0" smtClean="0">
              <a:effectLst/>
            </a:endParaRPr>
          </a:p>
        </p:txBody>
      </p:sp>
    </p:spTree>
    <p:extLst>
      <p:ext uri="{BB962C8B-B14F-4D97-AF65-F5344CB8AC3E}">
        <p14:creationId xmlns:p14="http://schemas.microsoft.com/office/powerpoint/2010/main" val="599834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rtl="0">
              <a:buNone/>
            </a:pPr>
            <a:r>
              <a:rPr lang="en-US" sz="1100" b="0" i="0" u="none" strike="noStrike" cap="none" dirty="0" smtClean="0">
                <a:solidFill>
                  <a:srgbClr val="000000"/>
                </a:solidFill>
                <a:effectLst/>
                <a:latin typeface="Arial"/>
                <a:ea typeface="Arial"/>
                <a:cs typeface="Arial"/>
                <a:sym typeface="Arial"/>
              </a:rPr>
              <a:t>This is more or less what you should be seeing on your screen. </a:t>
            </a:r>
          </a:p>
          <a:p>
            <a:pPr marL="158750" indent="0" rtl="0">
              <a:buNone/>
            </a:pPr>
            <a:r>
              <a:rPr lang="en-US" sz="1100" b="0" i="0" u="none" strike="noStrike" cap="none" dirty="0" smtClean="0">
                <a:solidFill>
                  <a:srgbClr val="000000"/>
                </a:solidFill>
                <a:effectLst/>
                <a:latin typeface="Arial"/>
                <a:ea typeface="Arial"/>
                <a:cs typeface="Arial"/>
                <a:sym typeface="Arial"/>
              </a:rPr>
              <a:t>At the bottom of the Zoom window you’ll notice a tab called </a:t>
            </a:r>
            <a:r>
              <a:rPr lang="en-US" sz="1100" b="1" i="0" u="none" strike="noStrike" cap="none" dirty="0" smtClean="0">
                <a:solidFill>
                  <a:srgbClr val="000000"/>
                </a:solidFill>
                <a:effectLst/>
                <a:latin typeface="Arial"/>
                <a:ea typeface="Arial"/>
                <a:cs typeface="Arial"/>
                <a:sym typeface="Arial"/>
              </a:rPr>
              <a:t>Participants </a:t>
            </a:r>
            <a:r>
              <a:rPr lang="en-US" sz="1100" b="0" i="0" u="none" strike="noStrike" cap="none" dirty="0" smtClean="0">
                <a:solidFill>
                  <a:srgbClr val="000000"/>
                </a:solidFill>
                <a:effectLst/>
                <a:latin typeface="Arial"/>
                <a:ea typeface="Arial"/>
                <a:cs typeface="Arial"/>
                <a:sym typeface="Arial"/>
              </a:rPr>
              <a:t>and a tab called </a:t>
            </a:r>
            <a:r>
              <a:rPr lang="en-US" sz="1100" b="1" i="0" u="none" strike="noStrike" cap="none" dirty="0" smtClean="0">
                <a:solidFill>
                  <a:srgbClr val="000000"/>
                </a:solidFill>
                <a:effectLst/>
                <a:latin typeface="Arial"/>
                <a:ea typeface="Arial"/>
                <a:cs typeface="Arial"/>
                <a:sym typeface="Arial"/>
              </a:rPr>
              <a:t>Chat</a:t>
            </a:r>
            <a:endParaRPr lang="en-US" sz="1100" b="0" i="0" u="none" strike="noStrike" cap="none" dirty="0" smtClean="0">
              <a:solidFill>
                <a:srgbClr val="000000"/>
              </a:solidFill>
              <a:effectLst/>
              <a:latin typeface="Arial"/>
              <a:ea typeface="Arial"/>
              <a:cs typeface="Arial"/>
              <a:sym typeface="Arial"/>
            </a:endParaRPr>
          </a:p>
          <a:p>
            <a:pPr marL="158750" indent="0" rtl="0">
              <a:buNone/>
            </a:pPr>
            <a:r>
              <a:rPr lang="en-US" sz="1100" b="0" i="0" u="none" strike="noStrike" cap="none" dirty="0" smtClean="0">
                <a:solidFill>
                  <a:srgbClr val="000000"/>
                </a:solidFill>
                <a:effectLst/>
                <a:latin typeface="Arial"/>
                <a:ea typeface="Arial"/>
                <a:cs typeface="Arial"/>
                <a:sym typeface="Arial"/>
              </a:rPr>
              <a:t>You want to make sure you have access</a:t>
            </a:r>
            <a:r>
              <a:rPr lang="en-US" sz="1100" b="0" i="0" u="none" strike="noStrike" cap="none" baseline="0" dirty="0" smtClean="0">
                <a:solidFill>
                  <a:srgbClr val="000000"/>
                </a:solidFill>
                <a:effectLst/>
                <a:latin typeface="Arial"/>
                <a:ea typeface="Arial"/>
                <a:cs typeface="Arial"/>
                <a:sym typeface="Arial"/>
              </a:rPr>
              <a:t> to both of these. If there not already open, c</a:t>
            </a:r>
            <a:r>
              <a:rPr lang="en-US" sz="1100" b="0" i="0" u="none" strike="noStrike" cap="none" dirty="0" smtClean="0">
                <a:solidFill>
                  <a:srgbClr val="000000"/>
                </a:solidFill>
                <a:effectLst/>
                <a:latin typeface="Arial"/>
                <a:ea typeface="Arial"/>
                <a:cs typeface="Arial"/>
                <a:sym typeface="Arial"/>
              </a:rPr>
              <a:t>lick on both of those tabs and you should get a pop-up window that has a list of all of the participants that are in the workshop</a:t>
            </a:r>
            <a:r>
              <a:rPr lang="en-US" sz="1100" b="0" i="0" u="none" strike="noStrike" cap="none" baseline="0" dirty="0" smtClean="0">
                <a:solidFill>
                  <a:srgbClr val="000000"/>
                </a:solidFill>
                <a:effectLst/>
                <a:latin typeface="Arial"/>
                <a:ea typeface="Arial"/>
                <a:cs typeface="Arial"/>
                <a:sym typeface="Arial"/>
              </a:rPr>
              <a:t> and a Pop up Chat window.</a:t>
            </a:r>
          </a:p>
          <a:p>
            <a:pPr marL="158750" indent="0" rtl="0">
              <a:buNone/>
            </a:pPr>
            <a:endParaRPr lang="en-US" sz="1100" b="0" i="0" u="none" strike="noStrike" cap="none" dirty="0" smtClean="0">
              <a:solidFill>
                <a:srgbClr val="000000"/>
              </a:solidFill>
              <a:effectLst/>
              <a:latin typeface="Arial"/>
              <a:ea typeface="Arial"/>
              <a:cs typeface="Arial"/>
              <a:sym typeface="Arial"/>
            </a:endParaRPr>
          </a:p>
          <a:p>
            <a:pPr marL="158750" indent="0" rtl="0">
              <a:buNone/>
            </a:pPr>
            <a:r>
              <a:rPr lang="en-US" sz="1100" b="0" i="0" u="none" strike="noStrike" cap="none" dirty="0" smtClean="0">
                <a:solidFill>
                  <a:srgbClr val="000000"/>
                </a:solidFill>
                <a:effectLst/>
                <a:latin typeface="Arial"/>
                <a:ea typeface="Arial"/>
                <a:cs typeface="Arial"/>
                <a:sym typeface="Arial"/>
              </a:rPr>
              <a:t>If those pop ups appear docked on the right side of your Zoom window then you’re in good shape. If they appear as free-floating windows you’re going to need to tell zoom to</a:t>
            </a:r>
            <a:r>
              <a:rPr lang="en-US" sz="1100" b="0" i="0" u="none" strike="noStrike" cap="none" baseline="0" dirty="0" smtClean="0">
                <a:solidFill>
                  <a:srgbClr val="000000"/>
                </a:solidFill>
                <a:effectLst/>
                <a:latin typeface="Arial"/>
                <a:ea typeface="Arial"/>
                <a:cs typeface="Arial"/>
                <a:sym typeface="Arial"/>
              </a:rPr>
              <a:t> dock it over on the right. The best way to do this is by </a:t>
            </a:r>
            <a:r>
              <a:rPr lang="en-US" sz="1100" b="0" i="0" u="none" strike="noStrike" cap="none" dirty="0" smtClean="0">
                <a:solidFill>
                  <a:srgbClr val="000000"/>
                </a:solidFill>
                <a:effectLst/>
                <a:latin typeface="Arial"/>
                <a:ea typeface="Arial"/>
                <a:cs typeface="Arial"/>
                <a:sym typeface="Arial"/>
              </a:rPr>
              <a:t>taking yourself out of Full screen view. At the top of your zoom window you should see something that says view options click there and then click exit full screen that should trigger zoom to dock your participants went out after the right. Worst comes to worst, you can always manually drag those windows to the side yourself.</a:t>
            </a:r>
            <a:endParaRPr lang="en-US" b="0" dirty="0" smtClean="0">
              <a:effectLst/>
            </a:endParaRPr>
          </a:p>
          <a:p>
            <a:pPr marL="158750" indent="0">
              <a:buNone/>
            </a:pPr>
            <a:r>
              <a:rPr lang="en-US" dirty="0" smtClean="0"/>
              <a:t>Ill give everyone a minute to work through that.</a:t>
            </a:r>
          </a:p>
          <a:p>
            <a:pPr marL="158750" indent="0">
              <a:buNone/>
            </a:pPr>
            <a:endParaRPr lang="en-US" dirty="0" smtClean="0"/>
          </a:p>
          <a:p>
            <a:pPr marL="158750" indent="0">
              <a:buNone/>
            </a:pPr>
            <a:endParaRPr lang="en-US" dirty="0"/>
          </a:p>
        </p:txBody>
      </p:sp>
    </p:spTree>
    <p:extLst>
      <p:ext uri="{BB962C8B-B14F-4D97-AF65-F5344CB8AC3E}">
        <p14:creationId xmlns:p14="http://schemas.microsoft.com/office/powerpoint/2010/main" val="2299868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If you were successful you should now have a participants and chat window off to the right. </a:t>
            </a:r>
          </a:p>
          <a:p>
            <a:pPr marL="158750" indent="0">
              <a:buNone/>
            </a:pPr>
            <a:r>
              <a:rPr lang="en-US" dirty="0" smtClean="0"/>
              <a:t>--Don’t get confused here this is my side bar and this is your side bar.</a:t>
            </a:r>
          </a:p>
          <a:p>
            <a:pPr marL="158750" indent="0">
              <a:buNone/>
            </a:pPr>
            <a:endParaRPr lang="en-US" dirty="0" smtClean="0"/>
          </a:p>
          <a:p>
            <a:pPr marL="158750" indent="0">
              <a:buNone/>
            </a:pPr>
            <a:r>
              <a:rPr lang="en-US" dirty="0" smtClean="0"/>
              <a:t>You'll notice on the bottom</a:t>
            </a:r>
            <a:r>
              <a:rPr lang="en-US" baseline="0" dirty="0" smtClean="0"/>
              <a:t> of the Participants Pane that there are several icons, Raise Hand, Yes, No, and so on. </a:t>
            </a:r>
          </a:p>
          <a:p>
            <a:pPr marL="158750" indent="0">
              <a:buNone/>
            </a:pPr>
            <a:r>
              <a:rPr lang="en-US" sz="1100" b="0" i="0" u="none" strike="noStrike" cap="none" dirty="0" smtClean="0">
                <a:solidFill>
                  <a:srgbClr val="000000"/>
                </a:solidFill>
                <a:effectLst/>
                <a:latin typeface="Arial"/>
                <a:ea typeface="Arial"/>
                <a:cs typeface="Arial"/>
                <a:sym typeface="Arial"/>
              </a:rPr>
              <a:t>If you have the participant in pane open and have access to these icons do us a favor and press the </a:t>
            </a:r>
            <a:r>
              <a:rPr lang="en-US" sz="1100" b="1" i="0" u="none" strike="noStrike" cap="none" dirty="0" smtClean="0">
                <a:solidFill>
                  <a:srgbClr val="000000"/>
                </a:solidFill>
                <a:effectLst/>
                <a:latin typeface="Arial"/>
                <a:ea typeface="Arial"/>
                <a:cs typeface="Arial"/>
                <a:sym typeface="Arial"/>
              </a:rPr>
              <a:t>YES</a:t>
            </a:r>
            <a:r>
              <a:rPr lang="en-US" sz="1100" b="0" i="0" u="none" strike="noStrike" cap="none" dirty="0" smtClean="0">
                <a:solidFill>
                  <a:srgbClr val="000000"/>
                </a:solidFill>
                <a:effectLst/>
                <a:latin typeface="Arial"/>
                <a:ea typeface="Arial"/>
                <a:cs typeface="Arial"/>
                <a:sym typeface="Arial"/>
              </a:rPr>
              <a:t> icon. You’ll see that a yes appears right next to your name.  Let me give you guys a minute to get that yes button clicked. </a:t>
            </a:r>
          </a:p>
          <a:p>
            <a:pPr marL="158750" indent="0">
              <a:buNone/>
            </a:pPr>
            <a:r>
              <a:rPr lang="en-US" sz="1100" b="0" i="0" u="none" strike="noStrike" cap="none" baseline="0" dirty="0" smtClean="0">
                <a:solidFill>
                  <a:srgbClr val="000000"/>
                </a:solidFill>
                <a:effectLst/>
                <a:latin typeface="Arial"/>
                <a:ea typeface="Arial"/>
                <a:cs typeface="Arial"/>
                <a:sym typeface="Arial"/>
              </a:rPr>
              <a:t>---</a:t>
            </a:r>
          </a:p>
          <a:p>
            <a:pPr marL="158750" indent="0">
              <a:buNone/>
            </a:pPr>
            <a:r>
              <a:rPr lang="en-US" sz="1100" b="0" i="0" u="none" strike="noStrike" cap="none" dirty="0" smtClean="0">
                <a:solidFill>
                  <a:srgbClr val="000000"/>
                </a:solidFill>
                <a:effectLst/>
                <a:latin typeface="Arial"/>
                <a:ea typeface="Arial"/>
                <a:cs typeface="Arial"/>
                <a:sym typeface="Arial"/>
              </a:rPr>
              <a:t>OK</a:t>
            </a:r>
            <a:r>
              <a:rPr lang="en-US" sz="1100" b="0" i="0" u="none" strike="noStrike" cap="none" baseline="0" dirty="0" smtClean="0">
                <a:solidFill>
                  <a:srgbClr val="000000"/>
                </a:solidFill>
                <a:effectLst/>
                <a:latin typeface="Arial"/>
                <a:ea typeface="Arial"/>
                <a:cs typeface="Arial"/>
                <a:sym typeface="Arial"/>
              </a:rPr>
              <a:t> looks like you guys were able to do it, As the host I can clear all these icons out like this. Every so often we'll ask you for some non verbal feedback to make sure we're all together.</a:t>
            </a:r>
          </a:p>
          <a:p>
            <a:pPr marL="158750" indent="0">
              <a:buNone/>
            </a:pPr>
            <a:r>
              <a:rPr lang="en-US" sz="1100" b="0" i="0" u="none" strike="noStrike" cap="none" baseline="0" dirty="0" smtClean="0">
                <a:solidFill>
                  <a:srgbClr val="000000"/>
                </a:solidFill>
                <a:effectLst/>
                <a:latin typeface="Arial"/>
                <a:ea typeface="Arial"/>
                <a:cs typeface="Arial"/>
                <a:sym typeface="Arial"/>
              </a:rPr>
              <a:t>---</a:t>
            </a:r>
            <a:endParaRPr lang="en-US" sz="1100" b="0" i="0" u="none" strike="noStrike" cap="none" dirty="0" smtClean="0">
              <a:solidFill>
                <a:srgbClr val="000000"/>
              </a:solidFill>
              <a:effectLst/>
              <a:latin typeface="Arial"/>
              <a:ea typeface="Arial"/>
              <a:cs typeface="Arial"/>
              <a:sym typeface="Arial"/>
            </a:endParaRPr>
          </a:p>
          <a:p>
            <a:pPr marL="158750" indent="0">
              <a:buNone/>
            </a:pPr>
            <a:r>
              <a:rPr lang="en-US" dirty="0" smtClean="0"/>
              <a:t>Occasionally we'll want to elicit a bit more than yes or no, that's where the chat</a:t>
            </a:r>
            <a:r>
              <a:rPr lang="en-US" baseline="0" dirty="0" smtClean="0"/>
              <a:t> window comes in. </a:t>
            </a:r>
            <a:r>
              <a:rPr lang="en-US" sz="1100" b="0" i="0" u="none" strike="noStrike" cap="none" dirty="0" smtClean="0">
                <a:solidFill>
                  <a:srgbClr val="000000"/>
                </a:solidFill>
                <a:effectLst/>
                <a:latin typeface="Arial"/>
                <a:ea typeface="Arial"/>
                <a:cs typeface="Arial"/>
                <a:sym typeface="Arial"/>
              </a:rPr>
              <a:t>By default these chats will be going to everyone, you do have the option to send direct messages. </a:t>
            </a:r>
            <a:r>
              <a:rPr lang="en-US" dirty="0" smtClean="0"/>
              <a:t>L</a:t>
            </a:r>
            <a:r>
              <a:rPr lang="en-US" sz="1100" b="0" i="0" u="none" strike="noStrike" cap="none" dirty="0" smtClean="0">
                <a:solidFill>
                  <a:srgbClr val="000000"/>
                </a:solidFill>
                <a:effectLst/>
                <a:latin typeface="Arial"/>
                <a:ea typeface="Arial"/>
                <a:cs typeface="Arial"/>
                <a:sym typeface="Arial"/>
              </a:rPr>
              <a:t>et’s see if you can use the chat window. </a:t>
            </a:r>
            <a:r>
              <a:rPr lang="en-US" sz="1100" b="0" i="0" u="none" strike="noStrike" cap="none" baseline="0" dirty="0" smtClean="0">
                <a:solidFill>
                  <a:srgbClr val="000000"/>
                </a:solidFill>
                <a:effectLst/>
                <a:latin typeface="Arial"/>
                <a:ea typeface="Arial"/>
                <a:cs typeface="Arial"/>
                <a:sym typeface="Arial"/>
              </a:rPr>
              <a:t> A word of warning don't try sending a DM to the presenter since they won't be able to respond, so by default just leave this set to everyone. </a:t>
            </a:r>
            <a:r>
              <a:rPr lang="en-US" sz="1100" b="0" i="0" u="none" strike="noStrike" cap="none" dirty="0" smtClean="0">
                <a:solidFill>
                  <a:srgbClr val="000000"/>
                </a:solidFill>
                <a:effectLst/>
                <a:latin typeface="Arial"/>
                <a:ea typeface="Arial"/>
                <a:cs typeface="Arial"/>
                <a:sym typeface="Arial"/>
              </a:rPr>
              <a:t>Why don’t we all type in to the chat window where in</a:t>
            </a:r>
            <a:r>
              <a:rPr lang="en-US" sz="1100" b="0" i="0" u="none" strike="noStrike" cap="none" baseline="0" dirty="0" smtClean="0">
                <a:solidFill>
                  <a:srgbClr val="000000"/>
                </a:solidFill>
                <a:effectLst/>
                <a:latin typeface="Arial"/>
                <a:ea typeface="Arial"/>
                <a:cs typeface="Arial"/>
                <a:sym typeface="Arial"/>
              </a:rPr>
              <a:t> the world we're connecting </a:t>
            </a:r>
            <a:r>
              <a:rPr lang="en-US" sz="1100" b="0" i="0" u="none" strike="noStrike" cap="none" dirty="0" smtClean="0">
                <a:solidFill>
                  <a:srgbClr val="000000"/>
                </a:solidFill>
                <a:effectLst/>
                <a:latin typeface="Arial"/>
                <a:ea typeface="Arial"/>
                <a:cs typeface="Arial"/>
                <a:sym typeface="Arial"/>
              </a:rPr>
              <a:t>from.</a:t>
            </a:r>
            <a:endParaRPr lang="en-US" dirty="0" smtClean="0"/>
          </a:p>
          <a:p>
            <a:pPr marL="158750" indent="0">
              <a:buNone/>
            </a:pPr>
            <a:endParaRPr lang="en-US" dirty="0"/>
          </a:p>
        </p:txBody>
      </p:sp>
    </p:spTree>
    <p:extLst>
      <p:ext uri="{BB962C8B-B14F-4D97-AF65-F5344CB8AC3E}">
        <p14:creationId xmlns:p14="http://schemas.microsoft.com/office/powerpoint/2010/main" val="29136592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100" b="0" i="0" u="none" strike="noStrike" cap="none" dirty="0" smtClean="0">
                <a:solidFill>
                  <a:srgbClr val="000000"/>
                </a:solidFill>
                <a:effectLst/>
                <a:latin typeface="Arial"/>
                <a:ea typeface="Arial"/>
                <a:cs typeface="Arial"/>
                <a:sym typeface="Arial"/>
              </a:rPr>
              <a:t>During the workshop sooner or later you’re likely going to need some help. </a:t>
            </a:r>
          </a:p>
          <a:p>
            <a:pPr marL="158750" indent="0">
              <a:buNone/>
            </a:pPr>
            <a:r>
              <a:rPr lang="en-US" sz="1100" b="0" i="0" u="none" strike="noStrike" cap="none" dirty="0" smtClean="0">
                <a:solidFill>
                  <a:srgbClr val="000000"/>
                </a:solidFill>
                <a:effectLst/>
                <a:latin typeface="Arial"/>
                <a:ea typeface="Arial"/>
                <a:cs typeface="Arial"/>
                <a:sym typeface="Arial"/>
              </a:rPr>
              <a:t>If you find yourself having a question or needing assistance during a presentation what we’re asking you to do is to go over to the participants window and click the raise your hand icon. This</a:t>
            </a:r>
            <a:r>
              <a:rPr lang="en-US" sz="1100" b="0" i="0" u="none" strike="noStrike" cap="none" baseline="0" dirty="0" smtClean="0">
                <a:solidFill>
                  <a:srgbClr val="000000"/>
                </a:solidFill>
                <a:effectLst/>
                <a:latin typeface="Arial"/>
                <a:ea typeface="Arial"/>
                <a:cs typeface="Arial"/>
                <a:sym typeface="Arial"/>
              </a:rPr>
              <a:t> can be found in the bottom of the participants pane. </a:t>
            </a:r>
            <a:r>
              <a:rPr lang="en-US" sz="1100" b="0" i="0" u="none" strike="noStrike" cap="none" dirty="0" smtClean="0">
                <a:solidFill>
                  <a:srgbClr val="000000"/>
                </a:solidFill>
                <a:effectLst/>
                <a:latin typeface="Arial"/>
                <a:ea typeface="Arial"/>
                <a:cs typeface="Arial"/>
                <a:sym typeface="Arial"/>
              </a:rPr>
              <a:t>We will have intermittent stops in the action and we'll go to that window</a:t>
            </a:r>
            <a:r>
              <a:rPr lang="en-US" sz="1100" b="0" i="0" u="none" strike="noStrike" cap="none" baseline="0" dirty="0" smtClean="0">
                <a:solidFill>
                  <a:srgbClr val="000000"/>
                </a:solidFill>
                <a:effectLst/>
                <a:latin typeface="Arial"/>
                <a:ea typeface="Arial"/>
                <a:cs typeface="Arial"/>
                <a:sym typeface="Arial"/>
              </a:rPr>
              <a:t> and just elicit these questions.</a:t>
            </a:r>
          </a:p>
          <a:p>
            <a:pPr marL="158750" indent="0">
              <a:buNone/>
            </a:pPr>
            <a:endParaRPr lang="en-US" sz="1100" b="0" i="0" u="none" strike="noStrike" cap="none" baseline="0" dirty="0" smtClean="0">
              <a:solidFill>
                <a:srgbClr val="000000"/>
              </a:solidFill>
              <a:effectLst/>
              <a:latin typeface="Arial"/>
              <a:ea typeface="Arial"/>
              <a:cs typeface="Arial"/>
              <a:sym typeface="Arial"/>
            </a:endParaRPr>
          </a:p>
          <a:p>
            <a:pPr marL="158750" indent="0">
              <a:buNone/>
            </a:pPr>
            <a:r>
              <a:rPr lang="en-US" sz="1100" b="0" i="0" u="none" strike="noStrike" cap="none" baseline="0" dirty="0" smtClean="0">
                <a:solidFill>
                  <a:srgbClr val="000000"/>
                </a:solidFill>
                <a:effectLst/>
                <a:latin typeface="Arial"/>
                <a:ea typeface="Arial"/>
                <a:cs typeface="Arial"/>
                <a:sym typeface="Arial"/>
              </a:rPr>
              <a:t>If need be we can make use of break out sessions. In a break out session one of the instructors will work with you one on one and you'll have the opportunity to present your screen so we can see exactly </a:t>
            </a:r>
            <a:r>
              <a:rPr lang="en-US" sz="1100" b="0" i="0" u="none" strike="noStrike" cap="none" baseline="0" dirty="0" err="1" smtClean="0">
                <a:solidFill>
                  <a:srgbClr val="000000"/>
                </a:solidFill>
                <a:effectLst/>
                <a:latin typeface="Arial"/>
                <a:ea typeface="Arial"/>
                <a:cs typeface="Arial"/>
                <a:sym typeface="Arial"/>
              </a:rPr>
              <a:t>whats</a:t>
            </a:r>
            <a:r>
              <a:rPr lang="en-US" sz="1100" b="0" i="0" u="none" strike="noStrike" cap="none" baseline="0" dirty="0" smtClean="0">
                <a:solidFill>
                  <a:srgbClr val="000000"/>
                </a:solidFill>
                <a:effectLst/>
                <a:latin typeface="Arial"/>
                <a:ea typeface="Arial"/>
                <a:cs typeface="Arial"/>
                <a:sym typeface="Arial"/>
              </a:rPr>
              <a:t> going on.</a:t>
            </a:r>
            <a:endParaRPr lang="en-US" sz="1100" b="0" i="0" u="none" strike="noStrike" cap="none" dirty="0" smtClean="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 </a:t>
            </a:r>
          </a:p>
          <a:p>
            <a:pPr marL="158750" indent="0">
              <a:buNone/>
            </a:pPr>
            <a:r>
              <a:rPr lang="en-US" sz="1100" b="0" i="0" u="none" strike="noStrike" cap="none" dirty="0" smtClean="0">
                <a:solidFill>
                  <a:srgbClr val="000000"/>
                </a:solidFill>
                <a:effectLst/>
                <a:latin typeface="Arial"/>
                <a:ea typeface="Arial"/>
                <a:cs typeface="Arial"/>
                <a:sym typeface="Arial"/>
              </a:rPr>
              <a:t>There may be issues that are just too challenging to handle in the context of a virtual workshop. If that does occur we’re going to ask you to make a note of the issue, try to keep with the workshop, and hopefully we can find a way to take it off line.</a:t>
            </a:r>
            <a:endParaRPr lang="en-US" dirty="0"/>
          </a:p>
        </p:txBody>
      </p:sp>
    </p:spTree>
    <p:extLst>
      <p:ext uri="{BB962C8B-B14F-4D97-AF65-F5344CB8AC3E}">
        <p14:creationId xmlns:p14="http://schemas.microsoft.com/office/powerpoint/2010/main" val="1724165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So, now that you've learned a bit about us and</a:t>
            </a:r>
            <a:r>
              <a:rPr lang="en-US" baseline="0" dirty="0" smtClean="0"/>
              <a:t> how this is all going to work, let's find out a little bit about you</a:t>
            </a:r>
          </a:p>
          <a:p>
            <a:pPr marL="158750" indent="0">
              <a:buNone/>
            </a:pPr>
            <a:r>
              <a:rPr lang="en-US" baseline="0" smtClean="0">
                <a:sym typeface="Wingdings" panose="05000000000000000000" pitchFamily="2" charset="2"/>
              </a:rPr>
              <a:t></a:t>
            </a:r>
            <a:endParaRPr lang="en-US" dirty="0"/>
          </a:p>
        </p:txBody>
      </p:sp>
    </p:spTree>
    <p:extLst>
      <p:ext uri="{BB962C8B-B14F-4D97-AF65-F5344CB8AC3E}">
        <p14:creationId xmlns:p14="http://schemas.microsoft.com/office/powerpoint/2010/main" val="3444428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2657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you will need more help than the R help feature provides.</a:t>
            </a:r>
          </a:p>
          <a:p>
            <a:endParaRPr lang="en-US" dirty="0"/>
          </a:p>
          <a:p>
            <a:r>
              <a:rPr lang="en-US" dirty="0"/>
              <a:t>There are many wonderful freely available resources on the internet to assist you.</a:t>
            </a:r>
          </a:p>
          <a:p>
            <a:endParaRPr lang="en-US" dirty="0"/>
          </a:p>
          <a:p>
            <a:r>
              <a:rPr lang="en-US" dirty="0"/>
              <a:t>Chances are others have tackled similar challenges.  A quick internet or forum search can often provide an answer.</a:t>
            </a:r>
          </a:p>
          <a:p>
            <a:endParaRPr lang="en-US" dirty="0"/>
          </a:p>
          <a:p>
            <a:r>
              <a:rPr lang="en-US" dirty="0"/>
              <a:t>The folks at RStudio have developed a number of cheat sheets which are great references.  Many of us keep printed copies of these near our desks for the features and tools we use most.</a:t>
            </a:r>
          </a:p>
          <a:p>
            <a:endParaRPr lang="en-US" dirty="0"/>
          </a:p>
          <a:p>
            <a:r>
              <a:rPr lang="en-US" dirty="0"/>
              <a:t>Also, there are a number of great reference books out there.  One of our favorites is R for Data Science.  It is freely available online and print copies are available also.</a:t>
            </a:r>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1062931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42911212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56d7411d3e_0_13: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56d7411d3e_0_13: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And just some final words before we begin, no matter what you're learning but particularly coding, the best way to learn is by doing: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dirty="0" smtClean="0">
                <a:solidFill>
                  <a:srgbClr val="333333"/>
                </a:solidFill>
                <a:latin typeface="Arial" panose="020B0604020202020204" pitchFamily="34" charset="0"/>
                <a:cs typeface="Arial" panose="020B0604020202020204" pitchFamily="34" charset="0"/>
              </a:rPr>
              <a:t>Find a project, make a goal for yourself, push yourself to use R, it's</a:t>
            </a:r>
            <a:r>
              <a:rPr lang="en" sz="1100" baseline="0" dirty="0" smtClean="0">
                <a:solidFill>
                  <a:srgbClr val="333333"/>
                </a:solidFill>
                <a:latin typeface="Arial" panose="020B0604020202020204" pitchFamily="34" charset="0"/>
                <a:cs typeface="Arial" panose="020B0604020202020204" pitchFamily="34" charset="0"/>
              </a:rPr>
              <a:t> OK to lean on some excel, we </a:t>
            </a:r>
            <a:r>
              <a:rPr lang="en" sz="1100" baseline="0" smtClean="0">
                <a:solidFill>
                  <a:srgbClr val="333333"/>
                </a:solidFill>
                <a:latin typeface="Arial" panose="020B0604020202020204" pitchFamily="34" charset="0"/>
                <a:cs typeface="Arial" panose="020B0604020202020204" pitchFamily="34" charset="0"/>
              </a:rPr>
              <a:t>all do </a:t>
            </a:r>
            <a:r>
              <a:rPr lang="en" sz="1100" baseline="0" dirty="0" smtClean="0">
                <a:solidFill>
                  <a:srgbClr val="333333"/>
                </a:solidFill>
                <a:latin typeface="Arial" panose="020B0604020202020204" pitchFamily="34" charset="0"/>
                <a:cs typeface="Arial" panose="020B0604020202020204" pitchFamily="34" charset="0"/>
              </a:rPr>
              <a:t>when we're starting out, but try to get that activation energy to get your hands typing code. We would not be teaching this course if we didn't strongly believe that R is accessible to all of you. So keep practicing and you'll get there.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 sz="1100" baseline="0" dirty="0" smtClean="0">
              <a:solidFill>
                <a:srgbClr val="333333"/>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baseline="0" dirty="0" smtClean="0">
                <a:solidFill>
                  <a:srgbClr val="333333"/>
                </a:solidFill>
                <a:latin typeface="Arial" panose="020B0604020202020204" pitchFamily="34" charset="0"/>
                <a:cs typeface="Arial" panose="020B0604020202020204" pitchFamily="34" charset="0"/>
              </a:rPr>
              <a:t>With that let's get started with the workshop. Up next Joe will provide us with the basics of R and get us up and running with Rstudio Cloud.</a:t>
            </a:r>
            <a:endParaRPr lang="en" sz="1100" dirty="0" smtClean="0">
              <a:solidFill>
                <a:srgbClr val="333333"/>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81784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51e91fc5f9_1_798: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51e91fc5f9_1_798: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Stephan Kadauke, MD, PhD is an Assistant Professor of Pathology and Lab Medicine at the Children’s Hospital of Philadelphia where he is the Assistant Director of the Cell and Gene Therapy Lab. He leads the Cell and Gene Therapy </a:t>
            </a:r>
            <a:r>
              <a:rPr lang="en-US" sz="1100" b="0" i="0" u="none" strike="noStrike" cap="none" dirty="0" err="1" smtClean="0">
                <a:solidFill>
                  <a:srgbClr val="000000"/>
                </a:solidFill>
                <a:effectLst/>
                <a:latin typeface="Arial"/>
                <a:ea typeface="Arial"/>
                <a:cs typeface="Arial"/>
                <a:sym typeface="Arial"/>
              </a:rPr>
              <a:t>DataOps</a:t>
            </a:r>
            <a:r>
              <a:rPr lang="en-US" sz="1100" b="0" i="0" u="none" strike="noStrike" cap="none" dirty="0" smtClean="0">
                <a:solidFill>
                  <a:srgbClr val="000000"/>
                </a:solidFill>
                <a:effectLst/>
                <a:latin typeface="Arial"/>
                <a:ea typeface="Arial"/>
                <a:cs typeface="Arial"/>
                <a:sym typeface="Arial"/>
              </a:rPr>
              <a:t> group which builds and deploys predictive models and other data products for the care of children who receive bone marrow transplants and other cell therapies. </a:t>
            </a:r>
            <a:endParaRPr dirty="0"/>
          </a:p>
        </p:txBody>
      </p:sp>
    </p:spTree>
    <p:extLst>
      <p:ext uri="{BB962C8B-B14F-4D97-AF65-F5344CB8AC3E}">
        <p14:creationId xmlns:p14="http://schemas.microsoft.com/office/powerpoint/2010/main" val="1154031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51e91fc5f9_1_780: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51e91fc5f9_1_780: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trike="noStrike" dirty="0">
                <a:solidFill>
                  <a:schemeClr val="dk1"/>
                </a:solidFill>
              </a:rPr>
              <a:t>Daniel S. Herman</a:t>
            </a:r>
            <a:endParaRPr strike="noStrike"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trike="noStrike" dirty="0">
                <a:solidFill>
                  <a:schemeClr val="dk1"/>
                </a:solidFill>
              </a:rPr>
              <a:t>Assistant Professor of Pathology and Laboratory Medicine, University of Pennsylvania; Director of Endocrinology, Hospital of the University of Pennsylvania</a:t>
            </a:r>
            <a:endParaRPr strike="noStrike"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trike="noStrike" dirty="0">
                <a:solidFill>
                  <a:schemeClr val="dk1"/>
                </a:solidFill>
              </a:rPr>
              <a:t>PHILADELPHIA, PA | </a:t>
            </a:r>
            <a:r>
              <a:rPr lang="en" strike="noStrike" dirty="0">
                <a:solidFill>
                  <a:srgbClr val="954F72"/>
                </a:solidFill>
              </a:rPr>
              <a:t>daniel.herman2@pennmedicine.upenn.edu</a:t>
            </a:r>
            <a:endParaRPr strike="noStrike" dirty="0">
              <a:solidFill>
                <a:srgbClr val="954F72"/>
              </a:solidFill>
            </a:endParaRPr>
          </a:p>
          <a:p>
            <a:pPr marL="0" lvl="0" indent="0" algn="l" rtl="0">
              <a:lnSpc>
                <a:spcPct val="115000"/>
              </a:lnSpc>
              <a:spcBef>
                <a:spcPts val="0"/>
              </a:spcBef>
              <a:spcAft>
                <a:spcPts val="0"/>
              </a:spcAft>
              <a:buClr>
                <a:schemeClr val="dk1"/>
              </a:buClr>
              <a:buSzPts val="1100"/>
              <a:buFont typeface="Arial"/>
              <a:buNone/>
            </a:pPr>
            <a:r>
              <a:rPr lang="en" strike="noStrike" dirty="0">
                <a:solidFill>
                  <a:schemeClr val="dk1"/>
                </a:solidFill>
              </a:rPr>
              <a:t> </a:t>
            </a:r>
            <a:endParaRPr strike="noStrike"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trike="noStrike" dirty="0">
                <a:solidFill>
                  <a:schemeClr val="dk1"/>
                </a:solidFill>
              </a:rPr>
              <a:t>Daniel Herman practices clinical pathology at the University of Pennsylvania, where he directs the Endocrinology laboratory at the Hospital of the University of Pennsylvania. He completed his MD and PhD degrees at Harvard Medical School and trained in Clinical Pathology at the University of Washington. His current clinical practice, in addition to clinical chemistry, includes leading informatics projects to make better use of existing laboratory data in the form of live operational dashboards, test utilization reports, and identification of missing patient diagnoses. </a:t>
            </a:r>
            <a:endParaRPr lang="en" strike="noStrike" dirty="0" smtClean="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trike="noStrike" dirty="0" smtClean="0">
                <a:solidFill>
                  <a:schemeClr val="dk1"/>
                </a:solidFill>
              </a:rPr>
              <a:t>His </a:t>
            </a:r>
            <a:r>
              <a:rPr lang="en" strike="noStrike" dirty="0">
                <a:solidFill>
                  <a:schemeClr val="dk1"/>
                </a:solidFill>
              </a:rPr>
              <a:t>research group has been developing EHR-based methods to improve population health screening, focused recently on improving population hypertension management by identifying patients with undiagnosed primary aldosteronism. He is also interested in the intersection of pathology and policy and currently serves as College of American Pathology State Issue Advisor for Pennsylvania.</a:t>
            </a:r>
            <a:endParaRPr strike="noStrike" dirty="0">
              <a:solidFill>
                <a:schemeClr val="dk1"/>
              </a:solidFill>
            </a:endParaRPr>
          </a:p>
        </p:txBody>
      </p:sp>
    </p:spTree>
    <p:extLst>
      <p:ext uri="{BB962C8B-B14F-4D97-AF65-F5344CB8AC3E}">
        <p14:creationId xmlns:p14="http://schemas.microsoft.com/office/powerpoint/2010/main" val="470550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1e91fc5f9_1_787: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1e91fc5f9_1_787: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Amrom Obstfeld MD, PhD, is the Medical Director of the Division of Pathology Informatics </a:t>
            </a:r>
            <a:r>
              <a:rPr lang="en" dirty="0" smtClean="0"/>
              <a:t>directs the Hematology and Coagulation Laboratories </a:t>
            </a:r>
            <a:r>
              <a:rPr lang="en" dirty="0"/>
              <a:t>at Children’s Hospital of Philadelphia. </a:t>
            </a:r>
            <a:r>
              <a:rPr lang="en" dirty="0" smtClean="0"/>
              <a:t>In</a:t>
            </a:r>
            <a:r>
              <a:rPr lang="en" baseline="0" dirty="0" smtClean="0"/>
              <a:t> this role Amrom leads </a:t>
            </a:r>
            <a:r>
              <a:rPr lang="en" dirty="0" smtClean="0"/>
              <a:t>the </a:t>
            </a:r>
            <a:r>
              <a:rPr lang="en" dirty="0"/>
              <a:t>development of analytic tools to aid in </a:t>
            </a:r>
            <a:r>
              <a:rPr lang="en" dirty="0">
                <a:solidFill>
                  <a:schemeClr val="dk1"/>
                </a:solidFill>
              </a:rPr>
              <a:t>laboratory quality </a:t>
            </a:r>
            <a:r>
              <a:rPr lang="en" dirty="0"/>
              <a:t>management, administration, and operation, </a:t>
            </a:r>
            <a:r>
              <a:rPr lang="en" dirty="0" smtClean="0"/>
              <a:t>supports the deployment of new IS infrastructure</a:t>
            </a:r>
            <a:r>
              <a:rPr lang="en" baseline="0" dirty="0" smtClean="0"/>
              <a:t> in pathology </a:t>
            </a:r>
            <a:r>
              <a:rPr lang="en" dirty="0" smtClean="0"/>
              <a:t>and interfaces </a:t>
            </a:r>
            <a:r>
              <a:rPr lang="en" dirty="0"/>
              <a:t>with other groups throughout the hospital on informatics </a:t>
            </a:r>
            <a:r>
              <a:rPr lang="en" dirty="0" smtClean="0"/>
              <a:t>initiatives. Dr</a:t>
            </a:r>
            <a:r>
              <a:rPr lang="en" dirty="0"/>
              <a:t>. Obstfeld plays a major role in designing and implementing educational experiences for pathology trainees and faculty </a:t>
            </a:r>
            <a:r>
              <a:rPr lang="en" dirty="0">
                <a:solidFill>
                  <a:schemeClr val="dk1"/>
                </a:solidFill>
              </a:rPr>
              <a:t>at the University of Pennsylvania </a:t>
            </a:r>
            <a:r>
              <a:rPr lang="en" dirty="0"/>
              <a:t>within the areas of clinical and pathology informatics.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110046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So now that you've met us let's discuss for a moment how this workshop</a:t>
            </a:r>
            <a:r>
              <a:rPr lang="en-US" baseline="0" dirty="0" smtClean="0"/>
              <a:t> is going to work</a:t>
            </a:r>
            <a:endParaRPr lang="en-US" dirty="0"/>
          </a:p>
        </p:txBody>
      </p:sp>
    </p:spTree>
    <p:extLst>
      <p:ext uri="{BB962C8B-B14F-4D97-AF65-F5344CB8AC3E}">
        <p14:creationId xmlns:p14="http://schemas.microsoft.com/office/powerpoint/2010/main" val="1367066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52429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1e91fc5f9_1_2419: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1e91fc5f9_1_2419: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meat of the workshop are the sessions each of which we</a:t>
            </a:r>
            <a:r>
              <a:rPr lang="en-US" baseline="0" dirty="0" smtClean="0"/>
              <a:t> will cover discrete subjects or components of R in a data analysis. The sessions have a </a:t>
            </a:r>
            <a:r>
              <a:rPr lang="en-US" baseline="0" dirty="0" err="1" smtClean="0"/>
              <a:t>powerpoint</a:t>
            </a:r>
            <a:r>
              <a:rPr lang="en-US" baseline="0" dirty="0" smtClean="0"/>
              <a:t> associated with it as well as an R script. </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We'll be describing a specific function or topic in the context of the </a:t>
            </a:r>
            <a:r>
              <a:rPr lang="en-US" baseline="0" dirty="0" err="1" smtClean="0"/>
              <a:t>powerpoint</a:t>
            </a:r>
            <a:r>
              <a:rPr lang="en-US" baseline="0" dirty="0" smtClean="0"/>
              <a:t> – all of which are included in the </a:t>
            </a:r>
            <a:r>
              <a:rPr lang="en-US" baseline="0" dirty="0" err="1" smtClean="0"/>
              <a:t>coursebook</a:t>
            </a:r>
            <a:r>
              <a:rPr lang="en-US" baseline="0" dirty="0" smtClean="0"/>
              <a:t> and available for download. The same code that is being demoed is included in the R script and you are invited to follow along, run the code, play with it if you like. </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At several points in the session we'll have you engage in some exercises which we call Your Turns. In a Your Turn we'll assess how we're doing by asking you to critically think about the topic in the session and respond to a question or do some coding on your own. We'll speak a bit later about how these coding exercises will work.</a:t>
            </a:r>
            <a:endParaRPr dirty="0"/>
          </a:p>
        </p:txBody>
      </p:sp>
    </p:spTree>
    <p:extLst>
      <p:ext uri="{BB962C8B-B14F-4D97-AF65-F5344CB8AC3E}">
        <p14:creationId xmlns:p14="http://schemas.microsoft.com/office/powerpoint/2010/main" val="2965594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Together, these in-class activities should get you to a point where you can follow along a reproducible report that’s created in R. However, you won’t learn how to do your own reproducible analysis unless you actually do your own analysis. That’s the purpose of the course project.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 you have to do a course project? No – this course and any part of it is completely voluntary. But you will get so much more out of this course if you do. I would go so far as to say that sitting through this workshop and then NOT doing a course project is kind of a waste of time. So I hope that all of you are going to do a course project.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Course projects will be presented in a separate session in about </a:t>
            </a:r>
            <a:r>
              <a:rPr lang="en-US" dirty="0" smtClean="0"/>
              <a:t>4-6 </a:t>
            </a:r>
            <a:r>
              <a:rPr lang="en-US" dirty="0"/>
              <a:t>weeks from now. We’ll schedule a time that works for everyone.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course project you will want to start with a question that broadly relates to </a:t>
            </a:r>
            <a:r>
              <a:rPr lang="en-US" sz="1200" dirty="0"/>
              <a:t>an aspect of quality of care or clinical research. You will then write the code to load a relevant data set into R and create a graph or a statistical summary that addresses the question. Since all the computer code is inside the report, that automatically makes it reproducible. We’ll look at how this works in much more detail.</a:t>
            </a:r>
            <a:endParaRPr lang="en-US" dirty="0"/>
          </a:p>
          <a:p>
            <a:endParaRPr lang="en-US" sz="1200" dirty="0"/>
          </a:p>
          <a:p>
            <a:r>
              <a:rPr lang="en-US" sz="1200" dirty="0"/>
              <a:t>For example, here is a reproducible report that examines ESR results, taken straight out of CERNER. You can see that there’s a section that defines the question, a section that specifies the data source, and a section that explores the data and cleans it up, if necessary.</a:t>
            </a:r>
          </a:p>
          <a:p>
            <a:endParaRPr lang="en-US" sz="1200" dirty="0"/>
          </a:p>
          <a:p>
            <a:r>
              <a:rPr lang="en-US" sz="1200" dirty="0"/>
              <a:t>* Finally, there’s a section labeled “Visualization and Modeling” that attempts to answer the question, what’s the variability of ESR by age and gender, graphically.</a:t>
            </a:r>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591000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BECB3397-D5E3-4F33-81FB-15A2B9984586}" type="datetime1">
              <a:rPr lang="en-US" smtClean="0">
                <a:solidFill>
                  <a:prstClr val="black">
                    <a:lumMod val="95000"/>
                    <a:lumOff val="5000"/>
                  </a:prstClr>
                </a:solidFill>
              </a:rPr>
              <a:t>8/10/2020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59EE4D-9C14-4FCC-ADDF-44BDAD675947}" type="datetime1">
              <a:rPr lang="en-US" smtClean="0">
                <a:solidFill>
                  <a:prstClr val="black">
                    <a:lumMod val="95000"/>
                    <a:lumOff val="5000"/>
                  </a:prstClr>
                </a:solidFill>
              </a:rPr>
              <a:t>8/10/2020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9752423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116D801F-AB0D-4BED-A090-6C4557C6BB45}" type="datetime1">
              <a:rPr lang="en-US" smtClean="0">
                <a:solidFill>
                  <a:prstClr val="black">
                    <a:lumMod val="95000"/>
                    <a:lumOff val="5000"/>
                  </a:prstClr>
                </a:solidFill>
              </a:rPr>
              <a:t>8/10/2020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49FB1F-E20E-4B8A-97A9-F749EE272C4C}" type="datetime1">
              <a:rPr lang="en-US" smtClean="0">
                <a:solidFill>
                  <a:prstClr val="black">
                    <a:lumMod val="95000"/>
                    <a:lumOff val="5000"/>
                  </a:prstClr>
                </a:solidFill>
              </a:rPr>
              <a:t>8/10/2020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22ADD8-F106-4098-B324-0DCDA1750B95}" type="datetime1">
              <a:rPr lang="en-US" smtClean="0">
                <a:solidFill>
                  <a:prstClr val="black">
                    <a:lumMod val="95000"/>
                    <a:lumOff val="5000"/>
                  </a:prstClr>
                </a:solidFill>
              </a:rPr>
              <a:t>8/10/2020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87430054"/>
      </p:ext>
    </p:extLst>
  </p:cSld>
  <p:clrMapOvr>
    <a:masterClrMapping/>
  </p:clrMapOvr>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8F6EF5-BC4B-4A32-A3F7-181981DE585C}" type="datetime1">
              <a:rPr lang="en-US" smtClean="0">
                <a:solidFill>
                  <a:prstClr val="black">
                    <a:lumMod val="95000"/>
                    <a:lumOff val="5000"/>
                  </a:prstClr>
                </a:solidFill>
              </a:rPr>
              <a:t>8/10/2020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3E5C40-1917-4947-AC5D-D15795287B56}" type="datetime1">
              <a:rPr lang="en-US" smtClean="0">
                <a:solidFill>
                  <a:prstClr val="black">
                    <a:lumMod val="95000"/>
                    <a:lumOff val="5000"/>
                  </a:prstClr>
                </a:solidFill>
              </a:rPr>
              <a:t>8/10/2020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3198601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7215FB-CD94-498E-BA40-D85064FA191E}" type="datetime1">
              <a:rPr lang="en-US" smtClean="0">
                <a:solidFill>
                  <a:prstClr val="black">
                    <a:lumMod val="95000"/>
                    <a:lumOff val="5000"/>
                  </a:prstClr>
                </a:solidFill>
              </a:rPr>
              <a:t>8/10/2020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092194"/>
      </p:ext>
    </p:extLst>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9D1B55A5-EA06-4610-B5BD-4E063C5A8283}" type="datetime1">
              <a:rPr lang="en-US" smtClean="0"/>
              <a:t>8/10/2020</a:t>
            </a:fld>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0566874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3497673"/>
      </p:ext>
    </p:extLst>
  </p:cSld>
  <p:clrMapOvr>
    <a:masterClrMapping/>
  </p:clrMapOvr>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263"/>
        <p:cNvGrpSpPr/>
        <p:nvPr/>
      </p:nvGrpSpPr>
      <p:grpSpPr>
        <a:xfrm>
          <a:off x="0" y="0"/>
          <a:ext cx="0" cy="0"/>
          <a:chOff x="0" y="0"/>
          <a:chExt cx="0" cy="0"/>
        </a:xfrm>
      </p:grpSpPr>
      <p:sp>
        <p:nvSpPr>
          <p:cNvPr id="264" name="Google Shape;264;p16"/>
          <p:cNvSpPr/>
          <p:nvPr/>
        </p:nvSpPr>
        <p:spPr>
          <a:xfrm>
            <a:off x="6646867" y="200"/>
            <a:ext cx="5545200" cy="6858000"/>
          </a:xfrm>
          <a:prstGeom prst="rect">
            <a:avLst/>
          </a:prstGeom>
          <a:solidFill>
            <a:srgbClr val="00041C">
              <a:alpha val="184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000"/>
          </a:p>
        </p:txBody>
      </p:sp>
      <p:sp>
        <p:nvSpPr>
          <p:cNvPr id="265" name="Google Shape;265;p16"/>
          <p:cNvSpPr txBox="1">
            <a:spLocks noGrp="1"/>
          </p:cNvSpPr>
          <p:nvPr>
            <p:ph type="sldNum" idx="12"/>
          </p:nvPr>
        </p:nvSpPr>
        <p:spPr>
          <a:xfrm>
            <a:off x="11448767" y="-15833"/>
            <a:ext cx="743200" cy="730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fld id="{00000000-1234-1234-1234-123412341234}" type="slidenum">
              <a:rPr lang="en" smtClean="0"/>
              <a:pPr algn="r"/>
              <a:t>‹#›</a:t>
            </a:fld>
            <a:endParaRPr lang="en"/>
          </a:p>
        </p:txBody>
      </p:sp>
      <p:sp>
        <p:nvSpPr>
          <p:cNvPr id="266" name="Google Shape;266;p16"/>
          <p:cNvSpPr txBox="1">
            <a:spLocks noGrp="1"/>
          </p:cNvSpPr>
          <p:nvPr>
            <p:ph type="title"/>
          </p:nvPr>
        </p:nvSpPr>
        <p:spPr>
          <a:xfrm>
            <a:off x="603632" y="827893"/>
            <a:ext cx="5313600" cy="11432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7" name="Google Shape;267;p16"/>
          <p:cNvSpPr txBox="1">
            <a:spLocks noGrp="1"/>
          </p:cNvSpPr>
          <p:nvPr>
            <p:ph type="body" idx="1"/>
          </p:nvPr>
        </p:nvSpPr>
        <p:spPr>
          <a:xfrm>
            <a:off x="603636" y="1883571"/>
            <a:ext cx="5313600" cy="4131200"/>
          </a:xfrm>
          <a:prstGeom prst="rect">
            <a:avLst/>
          </a:prstGeom>
        </p:spPr>
        <p:txBody>
          <a:bodyPr spcFirstLastPara="1" wrap="square" lIns="91425" tIns="91425" rIns="91425" bIns="91425" anchor="t" anchorCtr="0"/>
          <a:lstStyle>
            <a:lvl1pPr marL="609585" lvl="0" indent="-457189" rtl="0">
              <a:spcBef>
                <a:spcPts val="0"/>
              </a:spcBef>
              <a:spcAft>
                <a:spcPts val="0"/>
              </a:spcAft>
              <a:buSzPts val="1800"/>
              <a:buChar char="●"/>
              <a:defRPr>
                <a:solidFill>
                  <a:schemeClr val="lt1"/>
                </a:solidFill>
              </a:defRPr>
            </a:lvl1pPr>
            <a:lvl2pPr marL="1219170" lvl="1" indent="-423323" rtl="0">
              <a:spcBef>
                <a:spcPts val="2133"/>
              </a:spcBef>
              <a:spcAft>
                <a:spcPts val="0"/>
              </a:spcAft>
              <a:buSzPts val="1400"/>
              <a:buChar char="○"/>
              <a:defRPr>
                <a:solidFill>
                  <a:schemeClr val="lt1"/>
                </a:solidFill>
              </a:defRPr>
            </a:lvl2pPr>
            <a:lvl3pPr marL="1828754" lvl="2" indent="-423323" rtl="0">
              <a:spcBef>
                <a:spcPts val="2133"/>
              </a:spcBef>
              <a:spcAft>
                <a:spcPts val="0"/>
              </a:spcAft>
              <a:buSzPts val="1400"/>
              <a:buChar char="■"/>
              <a:defRPr>
                <a:solidFill>
                  <a:schemeClr val="lt1"/>
                </a:solidFill>
              </a:defRPr>
            </a:lvl3pPr>
            <a:lvl4pPr marL="2438339" lvl="3" indent="-423323" rtl="0">
              <a:spcBef>
                <a:spcPts val="2133"/>
              </a:spcBef>
              <a:spcAft>
                <a:spcPts val="0"/>
              </a:spcAft>
              <a:buSzPts val="1400"/>
              <a:buChar char="●"/>
              <a:defRPr>
                <a:solidFill>
                  <a:schemeClr val="lt1"/>
                </a:solidFill>
              </a:defRPr>
            </a:lvl4pPr>
            <a:lvl5pPr marL="3047924" lvl="4" indent="-423323" rtl="0">
              <a:spcBef>
                <a:spcPts val="2133"/>
              </a:spcBef>
              <a:spcAft>
                <a:spcPts val="0"/>
              </a:spcAft>
              <a:buSzPts val="1400"/>
              <a:buChar char="○"/>
              <a:defRPr>
                <a:solidFill>
                  <a:schemeClr val="lt1"/>
                </a:solidFill>
              </a:defRPr>
            </a:lvl5pPr>
            <a:lvl6pPr marL="3657509" lvl="5" indent="-423323" rtl="0">
              <a:spcBef>
                <a:spcPts val="2133"/>
              </a:spcBef>
              <a:spcAft>
                <a:spcPts val="0"/>
              </a:spcAft>
              <a:buSzPts val="1400"/>
              <a:buChar char="■"/>
              <a:defRPr>
                <a:solidFill>
                  <a:schemeClr val="lt1"/>
                </a:solidFill>
              </a:defRPr>
            </a:lvl6pPr>
            <a:lvl7pPr marL="4267093" lvl="6" indent="-423323" rtl="0">
              <a:spcBef>
                <a:spcPts val="2133"/>
              </a:spcBef>
              <a:spcAft>
                <a:spcPts val="0"/>
              </a:spcAft>
              <a:buSzPts val="1400"/>
              <a:buChar char="●"/>
              <a:defRPr>
                <a:solidFill>
                  <a:schemeClr val="lt1"/>
                </a:solidFill>
              </a:defRPr>
            </a:lvl7pPr>
            <a:lvl8pPr marL="4876678" lvl="7" indent="-423323" rtl="0">
              <a:spcBef>
                <a:spcPts val="2133"/>
              </a:spcBef>
              <a:spcAft>
                <a:spcPts val="0"/>
              </a:spcAft>
              <a:buSzPts val="1400"/>
              <a:buChar char="○"/>
              <a:defRPr>
                <a:solidFill>
                  <a:schemeClr val="lt1"/>
                </a:solidFill>
              </a:defRPr>
            </a:lvl8pPr>
            <a:lvl9pPr marL="5486263" lvl="8" indent="-423323" rtl="0">
              <a:spcBef>
                <a:spcPts val="2133"/>
              </a:spcBef>
              <a:spcAft>
                <a:spcPts val="2133"/>
              </a:spcAft>
              <a:buSzPts val="1400"/>
              <a:buChar char="■"/>
              <a:defRPr>
                <a:solidFill>
                  <a:schemeClr val="lt1"/>
                </a:solidFill>
              </a:defRPr>
            </a:lvl9pPr>
          </a:lstStyle>
          <a:p>
            <a:endParaRPr/>
          </a:p>
        </p:txBody>
      </p:sp>
    </p:spTree>
    <p:extLst>
      <p:ext uri="{BB962C8B-B14F-4D97-AF65-F5344CB8AC3E}">
        <p14:creationId xmlns:p14="http://schemas.microsoft.com/office/powerpoint/2010/main" val="1073852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CABA08-37BF-439D-82D8-01FE1856DC69}" type="datetime1">
              <a:rPr lang="en-US" smtClean="0">
                <a:solidFill>
                  <a:prstClr val="black">
                    <a:lumMod val="95000"/>
                    <a:lumOff val="5000"/>
                  </a:prstClr>
                </a:solidFill>
              </a:rPr>
              <a:t>8/10/2020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4843397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58165788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AF86E0-F10E-44FA-9ABE-5BDA0DA5EA17}" type="datetime1">
              <a:rPr lang="en-US" smtClean="0">
                <a:solidFill>
                  <a:prstClr val="black">
                    <a:lumMod val="95000"/>
                    <a:lumOff val="5000"/>
                  </a:prstClr>
                </a:solidFill>
              </a:rPr>
              <a:t>8/10/2020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8E95B9-B75A-4BC8-A845-2C0DFFDB2C57}" type="datetime1">
              <a:rPr lang="en-US" smtClean="0">
                <a:solidFill>
                  <a:prstClr val="black">
                    <a:lumMod val="95000"/>
                    <a:lumOff val="5000"/>
                  </a:prstClr>
                </a:solidFill>
              </a:rPr>
              <a:t>8/10/2020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982541898"/>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CDA3C39-A18A-4E19-ABDE-80E5224D5B0F}" type="datetime1">
              <a:rPr lang="en-US" smtClean="0">
                <a:solidFill>
                  <a:prstClr val="black">
                    <a:lumMod val="95000"/>
                    <a:lumOff val="5000"/>
                  </a:prstClr>
                </a:solidFill>
              </a:rPr>
              <a:t>8/10/2020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490791873"/>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DC67C6-246E-4E17-A7CD-E9BF8E35602B}" type="datetime1">
              <a:rPr lang="en-US" smtClean="0">
                <a:solidFill>
                  <a:prstClr val="black">
                    <a:lumMod val="95000"/>
                    <a:lumOff val="5000"/>
                  </a:prstClr>
                </a:solidFill>
              </a:rPr>
              <a:t>8/10/2020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a:xfrm>
            <a:off x="11567604" y="6470704"/>
            <a:ext cx="491971" cy="274320"/>
          </a:xfr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17157476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546DC2-DC32-4D29-8E82-E17A69B9C85C}" type="datetime1">
              <a:rPr lang="en-US" smtClean="0">
                <a:solidFill>
                  <a:prstClr val="black">
                    <a:lumMod val="95000"/>
                    <a:lumOff val="5000"/>
                  </a:prstClr>
                </a:solidFill>
              </a:rPr>
              <a:t>8/10/2020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81B662C3-5039-4660-89E6-120C0F6EB38E}" type="datetime1">
              <a:rPr lang="en-US" smtClean="0">
                <a:solidFill>
                  <a:prstClr val="black">
                    <a:lumMod val="95000"/>
                    <a:lumOff val="5000"/>
                  </a:prstClr>
                </a:solidFill>
              </a:rPr>
              <a:t>8/10/2020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CB34245-7884-4EB5-B7F1-8F32C31A1C46}" type="datetime1">
              <a:rPr lang="en-US" smtClean="0">
                <a:solidFill>
                  <a:prstClr val="black">
                    <a:lumMod val="95000"/>
                    <a:lumOff val="5000"/>
                  </a:prstClr>
                </a:solidFill>
              </a:rPr>
              <a:t>8/10/2020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5" r:id="rId17"/>
    <p:sldLayoutId id="2147483673" r:id="rId18"/>
    <p:sldLayoutId id="2147483676" r:id="rId19"/>
    <p:sldLayoutId id="2147483678" r:id="rId20"/>
  </p:sldLayoutIdLst>
  <p:timing>
    <p:tnLst>
      <p:par>
        <p:cTn id="1" dur="indefinite" restart="never" nodeType="tmRoot"/>
      </p:par>
    </p:tnLst>
  </p:timing>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16.tiff"/><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tiff"/><Relationship Id="rId5" Type="http://schemas.openxmlformats.org/officeDocument/2006/relationships/image" Target="../media/image13.png"/><Relationship Id="rId10" Type="http://schemas.openxmlformats.org/officeDocument/2006/relationships/image" Target="../media/image18.tiff"/><Relationship Id="rId4" Type="http://schemas.openxmlformats.org/officeDocument/2006/relationships/image" Target="../media/image12.png"/><Relationship Id="rId9" Type="http://schemas.openxmlformats.org/officeDocument/2006/relationships/image" Target="../media/image17.tiff"/></Relationships>
</file>

<file path=ppt/slides/_rels/slide1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4.jp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a:xfrm>
            <a:off x="363984" y="4960137"/>
            <a:ext cx="7865616" cy="1463040"/>
          </a:xfrm>
        </p:spPr>
        <p:txBody>
          <a:bodyPr>
            <a:noAutofit/>
          </a:bodyPr>
          <a:lstStyle/>
          <a:p>
            <a:r>
              <a:rPr lang="en-US" sz="7200" dirty="0">
                <a:solidFill>
                  <a:schemeClr val="tx1">
                    <a:lumMod val="65000"/>
                    <a:lumOff val="35000"/>
                  </a:schemeClr>
                </a:solidFill>
              </a:rPr>
              <a:t>Introduction to R Workshop </a:t>
            </a:r>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b="1" dirty="0" smtClean="0">
                <a:solidFill>
                  <a:schemeClr val="tx1">
                    <a:lumMod val="65000"/>
                    <a:lumOff val="35000"/>
                  </a:schemeClr>
                </a:solidFill>
              </a:rPr>
              <a:t>Amrom Obstfeld</a:t>
            </a:r>
          </a:p>
          <a:p>
            <a:r>
              <a:rPr lang="en-US" sz="2800" dirty="0" smtClean="0">
                <a:solidFill>
                  <a:schemeClr val="tx1">
                    <a:lumMod val="65000"/>
                    <a:lumOff val="35000"/>
                  </a:schemeClr>
                </a:solidFill>
              </a:rPr>
              <a:t>August 16, 2020</a:t>
            </a: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a:t>
            </a:fld>
            <a:endParaRPr lang="en-US">
              <a:solidFill>
                <a:prstClr val="black">
                  <a:lumMod val="95000"/>
                  <a:lumOff val="5000"/>
                </a:prstClr>
              </a:solidFill>
            </a:endParaRPr>
          </a:p>
        </p:txBody>
      </p:sp>
    </p:spTree>
    <p:extLst>
      <p:ext uri="{BB962C8B-B14F-4D97-AF65-F5344CB8AC3E}">
        <p14:creationId xmlns:p14="http://schemas.microsoft.com/office/powerpoint/2010/main" val="17114873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9"/>
          <p:cNvSpPr txBox="1">
            <a:spLocks noGrp="1"/>
          </p:cNvSpPr>
          <p:nvPr>
            <p:ph type="title"/>
          </p:nvPr>
        </p:nvSpPr>
        <p:spPr>
          <a:prstGeom prst="rect">
            <a:avLst/>
          </a:prstGeom>
        </p:spPr>
        <p:txBody>
          <a:bodyPr spcFirstLastPara="1" wrap="square" lIns="121900" tIns="121900" rIns="121900" bIns="121900" anchor="t" anchorCtr="0">
            <a:noAutofit/>
          </a:bodyPr>
          <a:lstStyle/>
          <a:p>
            <a:r>
              <a:rPr lang="en" dirty="0" smtClean="0"/>
              <a:t>Sessions</a:t>
            </a:r>
            <a:endParaRPr dirty="0"/>
          </a:p>
        </p:txBody>
      </p:sp>
      <p:pic>
        <p:nvPicPr>
          <p:cNvPr id="349" name="Google Shape;349;p29"/>
          <p:cNvPicPr preferRelativeResize="0"/>
          <p:nvPr/>
        </p:nvPicPr>
        <p:blipFill rotWithShape="1">
          <a:blip r:embed="rId3">
            <a:alphaModFix/>
          </a:blip>
          <a:srcRect r="56939" b="53460"/>
          <a:stretch/>
        </p:blipFill>
        <p:spPr>
          <a:xfrm>
            <a:off x="1448191" y="1534757"/>
            <a:ext cx="4128800" cy="2358267"/>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350" name="Google Shape;350;p29"/>
          <p:cNvPicPr preferRelativeResize="0"/>
          <p:nvPr/>
        </p:nvPicPr>
        <p:blipFill rotWithShape="1">
          <a:blip r:embed="rId3">
            <a:alphaModFix/>
          </a:blip>
          <a:srcRect l="50910"/>
          <a:stretch/>
        </p:blipFill>
        <p:spPr>
          <a:xfrm>
            <a:off x="6202792" y="1534767"/>
            <a:ext cx="4706899" cy="50673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351" name="Google Shape;351;p29"/>
          <p:cNvPicPr preferRelativeResize="0"/>
          <p:nvPr/>
        </p:nvPicPr>
        <p:blipFill>
          <a:blip r:embed="rId4">
            <a:alphaModFix/>
          </a:blip>
          <a:stretch>
            <a:fillRect/>
          </a:stretch>
        </p:blipFill>
        <p:spPr>
          <a:xfrm>
            <a:off x="1448201" y="4267201"/>
            <a:ext cx="4128801" cy="2319332"/>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13" name="Freeform 12"/>
          <p:cNvSpPr/>
          <p:nvPr/>
        </p:nvSpPr>
        <p:spPr>
          <a:xfrm rot="5400000">
            <a:off x="5630020" y="2155842"/>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4" name="Right Arrow 13"/>
          <p:cNvSpPr/>
          <p:nvPr/>
        </p:nvSpPr>
        <p:spPr>
          <a:xfrm rot="5400000">
            <a:off x="3134904" y="3836636"/>
            <a:ext cx="811032" cy="463563"/>
          </a:xfrm>
          <a:prstGeom prst="rightArrow">
            <a:avLst/>
          </a:pr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6" name="Freeform 15"/>
          <p:cNvSpPr/>
          <p:nvPr/>
        </p:nvSpPr>
        <p:spPr>
          <a:xfrm rot="5400000">
            <a:off x="5630020" y="4054260"/>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3" name="Slide Number Placeholder 2"/>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10</a:t>
            </a:fld>
            <a:endParaRPr lang="en-US">
              <a:solidFill>
                <a:prstClr val="black">
                  <a:lumMod val="95000"/>
                  <a:lumOff val="5000"/>
                </a:prstClr>
              </a:solidFill>
            </a:endParaRPr>
          </a:p>
        </p:txBody>
      </p:sp>
    </p:spTree>
    <p:extLst>
      <p:ext uri="{BB962C8B-B14F-4D97-AF65-F5344CB8AC3E}">
        <p14:creationId xmlns:p14="http://schemas.microsoft.com/office/powerpoint/2010/main" val="1674616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1"/>
                                        </p:tgtEl>
                                        <p:attrNameLst>
                                          <p:attrName>style.visibility</p:attrName>
                                        </p:attrNameLst>
                                      </p:cBhvr>
                                      <p:to>
                                        <p:strVal val="visible"/>
                                      </p:to>
                                    </p:set>
                                    <p:animEffect transition="in" filter="fade">
                                      <p:cBhvr>
                                        <p:cTn id="7" dur="500"/>
                                        <p:tgtEl>
                                          <p:spTgt spid="351"/>
                                        </p:tgtEl>
                                      </p:cBhvr>
                                    </p:animEffect>
                                  </p:childTnLst>
                                </p:cTn>
                              </p:par>
                              <p:par>
                                <p:cTn id="8" presetID="10" presetClass="entr" presetSubtype="0" fill="hold" nodeType="withEffect">
                                  <p:stCondLst>
                                    <p:cond delay="0"/>
                                  </p:stCondLst>
                                  <p:childTnLst>
                                    <p:set>
                                      <p:cBhvr>
                                        <p:cTn id="9" dur="1" fill="hold">
                                          <p:stCondLst>
                                            <p:cond delay="0"/>
                                          </p:stCondLst>
                                        </p:cTn>
                                        <p:tgtEl>
                                          <p:spTgt spid="350"/>
                                        </p:tgtEl>
                                        <p:attrNameLst>
                                          <p:attrName>style.visibility</p:attrName>
                                        </p:attrNameLst>
                                      </p:cBhvr>
                                      <p:to>
                                        <p:strVal val="visible"/>
                                      </p:to>
                                    </p:set>
                                    <p:animEffect transition="in" filter="fade">
                                      <p:cBhvr>
                                        <p:cTn id="10" dur="500"/>
                                        <p:tgtEl>
                                          <p:spTgt spid="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EC6BF-3C33-7C44-B2E6-EF044F7DA12E}"/>
              </a:ext>
            </a:extLst>
          </p:cNvPr>
          <p:cNvSpPr>
            <a:spLocks noGrp="1"/>
          </p:cNvSpPr>
          <p:nvPr>
            <p:ph type="title"/>
          </p:nvPr>
        </p:nvSpPr>
        <p:spPr/>
        <p:txBody>
          <a:bodyPr/>
          <a:lstStyle/>
          <a:p>
            <a:r>
              <a:rPr lang="en-US" dirty="0"/>
              <a:t>Course Project</a:t>
            </a:r>
          </a:p>
        </p:txBody>
      </p:sp>
      <p:grpSp>
        <p:nvGrpSpPr>
          <p:cNvPr id="4" name="Group 3">
            <a:extLst>
              <a:ext uri="{FF2B5EF4-FFF2-40B4-BE49-F238E27FC236}">
                <a16:creationId xmlns:a16="http://schemas.microsoft.com/office/drawing/2014/main" id="{929BD72C-304B-474A-9D0D-E994BE51F7CC}"/>
              </a:ext>
            </a:extLst>
          </p:cNvPr>
          <p:cNvGrpSpPr/>
          <p:nvPr/>
        </p:nvGrpSpPr>
        <p:grpSpPr>
          <a:xfrm>
            <a:off x="745439" y="2084832"/>
            <a:ext cx="28553482" cy="3973068"/>
            <a:chOff x="745439" y="2084832"/>
            <a:chExt cx="15984624" cy="2224177"/>
          </a:xfrm>
        </p:grpSpPr>
        <p:pic>
          <p:nvPicPr>
            <p:cNvPr id="3" name="Picture 2">
              <a:extLst>
                <a:ext uri="{FF2B5EF4-FFF2-40B4-BE49-F238E27FC236}">
                  <a16:creationId xmlns:a16="http://schemas.microsoft.com/office/drawing/2014/main" id="{1D77ACA2-080B-4D41-A44E-485F44D0D2E0}"/>
                </a:ext>
              </a:extLst>
            </p:cNvPr>
            <p:cNvPicPr>
              <a:picLocks noChangeAspect="1"/>
            </p:cNvPicPr>
            <p:nvPr/>
          </p:nvPicPr>
          <p:blipFill>
            <a:blip r:embed="rId3"/>
            <a:stretch>
              <a:fillRect/>
            </a:stretch>
          </p:blipFill>
          <p:spPr>
            <a:xfrm>
              <a:off x="745439" y="2091457"/>
              <a:ext cx="1712776" cy="2216003"/>
            </a:xfrm>
            <a:prstGeom prst="rect">
              <a:avLst/>
            </a:prstGeom>
          </p:spPr>
        </p:pic>
        <p:pic>
          <p:nvPicPr>
            <p:cNvPr id="7" name="Picture 6">
              <a:extLst>
                <a:ext uri="{FF2B5EF4-FFF2-40B4-BE49-F238E27FC236}">
                  <a16:creationId xmlns:a16="http://schemas.microsoft.com/office/drawing/2014/main" id="{0C83EF48-6A68-4347-9180-1FACF27C5825}"/>
                </a:ext>
              </a:extLst>
            </p:cNvPr>
            <p:cNvPicPr>
              <a:picLocks noChangeAspect="1"/>
            </p:cNvPicPr>
            <p:nvPr/>
          </p:nvPicPr>
          <p:blipFill>
            <a:blip r:embed="rId4"/>
            <a:stretch>
              <a:fillRect/>
            </a:stretch>
          </p:blipFill>
          <p:spPr>
            <a:xfrm>
              <a:off x="7881363" y="2084833"/>
              <a:ext cx="1712776" cy="2216003"/>
            </a:xfrm>
            <a:prstGeom prst="rect">
              <a:avLst/>
            </a:prstGeom>
          </p:spPr>
        </p:pic>
        <p:pic>
          <p:nvPicPr>
            <p:cNvPr id="9" name="Picture 8">
              <a:extLst>
                <a:ext uri="{FF2B5EF4-FFF2-40B4-BE49-F238E27FC236}">
                  <a16:creationId xmlns:a16="http://schemas.microsoft.com/office/drawing/2014/main" id="{84BF641F-2273-8E4E-9450-07740985BDBA}"/>
                </a:ext>
              </a:extLst>
            </p:cNvPr>
            <p:cNvPicPr>
              <a:picLocks noChangeAspect="1"/>
            </p:cNvPicPr>
            <p:nvPr/>
          </p:nvPicPr>
          <p:blipFill>
            <a:blip r:embed="rId5"/>
            <a:stretch>
              <a:fillRect/>
            </a:stretch>
          </p:blipFill>
          <p:spPr>
            <a:xfrm>
              <a:off x="11450198" y="2084833"/>
              <a:ext cx="1712776" cy="2216003"/>
            </a:xfrm>
            <a:prstGeom prst="rect">
              <a:avLst/>
            </a:prstGeom>
          </p:spPr>
        </p:pic>
        <p:pic>
          <p:nvPicPr>
            <p:cNvPr id="10" name="Picture 9">
              <a:extLst>
                <a:ext uri="{FF2B5EF4-FFF2-40B4-BE49-F238E27FC236}">
                  <a16:creationId xmlns:a16="http://schemas.microsoft.com/office/drawing/2014/main" id="{E76D2929-619A-F54F-AB5E-4AF303F5FAB4}"/>
                </a:ext>
              </a:extLst>
            </p:cNvPr>
            <p:cNvPicPr>
              <a:picLocks noChangeAspect="1"/>
            </p:cNvPicPr>
            <p:nvPr/>
          </p:nvPicPr>
          <p:blipFill>
            <a:blip r:embed="rId6"/>
            <a:stretch>
              <a:fillRect/>
            </a:stretch>
          </p:blipFill>
          <p:spPr>
            <a:xfrm>
              <a:off x="13233743" y="2084833"/>
              <a:ext cx="1712776" cy="2216003"/>
            </a:xfrm>
            <a:prstGeom prst="rect">
              <a:avLst/>
            </a:prstGeom>
          </p:spPr>
        </p:pic>
        <p:pic>
          <p:nvPicPr>
            <p:cNvPr id="11" name="Picture 10">
              <a:extLst>
                <a:ext uri="{FF2B5EF4-FFF2-40B4-BE49-F238E27FC236}">
                  <a16:creationId xmlns:a16="http://schemas.microsoft.com/office/drawing/2014/main" id="{D299792D-D327-C846-A7C7-3448FE4A69B9}"/>
                </a:ext>
              </a:extLst>
            </p:cNvPr>
            <p:cNvPicPr>
              <a:picLocks noChangeAspect="1"/>
            </p:cNvPicPr>
            <p:nvPr/>
          </p:nvPicPr>
          <p:blipFill>
            <a:blip r:embed="rId7"/>
            <a:stretch>
              <a:fillRect/>
            </a:stretch>
          </p:blipFill>
          <p:spPr>
            <a:xfrm>
              <a:off x="15017287" y="2084833"/>
              <a:ext cx="1712776" cy="2216003"/>
            </a:xfrm>
            <a:prstGeom prst="rect">
              <a:avLst/>
            </a:prstGeom>
          </p:spPr>
        </p:pic>
        <p:pic>
          <p:nvPicPr>
            <p:cNvPr id="13" name="Picture 12">
              <a:extLst>
                <a:ext uri="{FF2B5EF4-FFF2-40B4-BE49-F238E27FC236}">
                  <a16:creationId xmlns:a16="http://schemas.microsoft.com/office/drawing/2014/main" id="{299D0EFD-5CED-C847-A846-1B956E7BF0F2}"/>
                </a:ext>
              </a:extLst>
            </p:cNvPr>
            <p:cNvPicPr>
              <a:picLocks noChangeAspect="1"/>
            </p:cNvPicPr>
            <p:nvPr/>
          </p:nvPicPr>
          <p:blipFill>
            <a:blip r:embed="rId8"/>
            <a:stretch>
              <a:fillRect/>
            </a:stretch>
          </p:blipFill>
          <p:spPr>
            <a:xfrm>
              <a:off x="2529530" y="2091456"/>
              <a:ext cx="1713974" cy="2217553"/>
            </a:xfrm>
            <a:prstGeom prst="rect">
              <a:avLst/>
            </a:prstGeom>
          </p:spPr>
        </p:pic>
        <p:pic>
          <p:nvPicPr>
            <p:cNvPr id="14" name="Picture 13">
              <a:extLst>
                <a:ext uri="{FF2B5EF4-FFF2-40B4-BE49-F238E27FC236}">
                  <a16:creationId xmlns:a16="http://schemas.microsoft.com/office/drawing/2014/main" id="{C712710A-FBFC-4F4E-805F-A537D24B7A24}"/>
                </a:ext>
              </a:extLst>
            </p:cNvPr>
            <p:cNvPicPr>
              <a:picLocks noChangeAspect="1"/>
            </p:cNvPicPr>
            <p:nvPr/>
          </p:nvPicPr>
          <p:blipFill>
            <a:blip r:embed="rId9"/>
            <a:stretch>
              <a:fillRect/>
            </a:stretch>
          </p:blipFill>
          <p:spPr>
            <a:xfrm>
              <a:off x="4314273" y="2084833"/>
              <a:ext cx="1712776" cy="2216003"/>
            </a:xfrm>
            <a:prstGeom prst="rect">
              <a:avLst/>
            </a:prstGeom>
          </p:spPr>
        </p:pic>
        <p:pic>
          <p:nvPicPr>
            <p:cNvPr id="15" name="Picture 14">
              <a:extLst>
                <a:ext uri="{FF2B5EF4-FFF2-40B4-BE49-F238E27FC236}">
                  <a16:creationId xmlns:a16="http://schemas.microsoft.com/office/drawing/2014/main" id="{487ADE7C-DBAD-C341-8B00-A3EF2AA875BA}"/>
                </a:ext>
              </a:extLst>
            </p:cNvPr>
            <p:cNvPicPr>
              <a:picLocks noChangeAspect="1"/>
            </p:cNvPicPr>
            <p:nvPr/>
          </p:nvPicPr>
          <p:blipFill>
            <a:blip r:embed="rId10"/>
            <a:stretch>
              <a:fillRect/>
            </a:stretch>
          </p:blipFill>
          <p:spPr>
            <a:xfrm>
              <a:off x="6097818" y="2084833"/>
              <a:ext cx="1712776" cy="2216003"/>
            </a:xfrm>
            <a:prstGeom prst="rect">
              <a:avLst/>
            </a:prstGeom>
          </p:spPr>
        </p:pic>
        <p:pic>
          <p:nvPicPr>
            <p:cNvPr id="16" name="Picture 15">
              <a:extLst>
                <a:ext uri="{FF2B5EF4-FFF2-40B4-BE49-F238E27FC236}">
                  <a16:creationId xmlns:a16="http://schemas.microsoft.com/office/drawing/2014/main" id="{D0057421-EBBF-E84B-9C2D-D52EEE244DA5}"/>
                </a:ext>
              </a:extLst>
            </p:cNvPr>
            <p:cNvPicPr>
              <a:picLocks noChangeAspect="1"/>
            </p:cNvPicPr>
            <p:nvPr/>
          </p:nvPicPr>
          <p:blipFill>
            <a:blip r:embed="rId11"/>
            <a:stretch>
              <a:fillRect/>
            </a:stretch>
          </p:blipFill>
          <p:spPr>
            <a:xfrm>
              <a:off x="9664908" y="2084832"/>
              <a:ext cx="1712776" cy="2216003"/>
            </a:xfrm>
            <a:prstGeom prst="rect">
              <a:avLst/>
            </a:prstGeom>
          </p:spPr>
        </p:pic>
      </p:grpSp>
    </p:spTree>
    <p:extLst>
      <p:ext uri="{BB962C8B-B14F-4D97-AF65-F5344CB8AC3E}">
        <p14:creationId xmlns:p14="http://schemas.microsoft.com/office/powerpoint/2010/main" val="1392680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45833E-6 1.48148E-6 L -0.26198 0.00116 " pathEditMode="relative" rAng="0" ptsTypes="AA">
                                      <p:cBhvr>
                                        <p:cTn id="6" dur="500" fill="hold"/>
                                        <p:tgtEl>
                                          <p:spTgt spid="4"/>
                                        </p:tgtEl>
                                        <p:attrNameLst>
                                          <p:attrName>ppt_x</p:attrName>
                                          <p:attrName>ppt_y</p:attrName>
                                        </p:attrNameLst>
                                      </p:cBhvr>
                                      <p:rCtr x="-13099" y="46"/>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26315 0.00116 L -0.525 0.00116 " pathEditMode="relative" ptsTypes="AA">
                                      <p:cBhvr>
                                        <p:cTn id="10" dur="500" fill="hold"/>
                                        <p:tgtEl>
                                          <p:spTgt spid="4"/>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52526 0.00162 L -0.78776 0.00162 " pathEditMode="relative" ptsTypes="AA">
                                      <p:cBhvr>
                                        <p:cTn id="14" dur="500" fill="hold"/>
                                        <p:tgtEl>
                                          <p:spTgt spid="4"/>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78776 0.00162 L -1.05026 0.00162 " pathEditMode="relative" ptsTypes="AA">
                                      <p:cBhvr>
                                        <p:cTn id="18" dur="500" fill="hold"/>
                                        <p:tgtEl>
                                          <p:spTgt spid="4"/>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nodeType="clickEffect">
                                  <p:stCondLst>
                                    <p:cond delay="0"/>
                                  </p:stCondLst>
                                  <p:childTnLst>
                                    <p:animMotion origin="layout" path="M -1.05 0.00162 L -1.3125 0.00162 " pathEditMode="relative" ptsTypes="AA">
                                      <p:cBhvr>
                                        <p:cTn id="22" dur="500" fill="hold"/>
                                        <p:tgtEl>
                                          <p:spTgt spid="4"/>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1.31302 0.00162 L -1.57552 0.00162 " pathEditMode="relative" rAng="0" ptsTypes="AA">
                                      <p:cBhvr>
                                        <p:cTn id="26" dur="500" fill="hold"/>
                                        <p:tgtEl>
                                          <p:spTgt spid="4"/>
                                        </p:tgtEl>
                                        <p:attrNameLst>
                                          <p:attrName>ppt_x</p:attrName>
                                          <p:attrName>ppt_y</p:attrName>
                                        </p:attrNameLst>
                                      </p:cBhvr>
                                      <p:rCtr x="-131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C9EC6-7D39-EE48-83F5-05F7D84F68AF}"/>
              </a:ext>
            </a:extLst>
          </p:cNvPr>
          <p:cNvSpPr>
            <a:spLocks noGrp="1"/>
          </p:cNvSpPr>
          <p:nvPr>
            <p:ph type="title"/>
          </p:nvPr>
        </p:nvSpPr>
        <p:spPr/>
        <p:txBody>
          <a:bodyPr/>
          <a:lstStyle/>
          <a:p>
            <a:r>
              <a:rPr lang="en-US" dirty="0"/>
              <a:t>Hackathons</a:t>
            </a:r>
          </a:p>
        </p:txBody>
      </p:sp>
      <p:sp>
        <p:nvSpPr>
          <p:cNvPr id="3" name="Content Placeholder 2">
            <a:extLst>
              <a:ext uri="{FF2B5EF4-FFF2-40B4-BE49-F238E27FC236}">
                <a16:creationId xmlns:a16="http://schemas.microsoft.com/office/drawing/2014/main" id="{B8B24659-8971-E248-9919-B1097263752A}"/>
              </a:ext>
            </a:extLst>
          </p:cNvPr>
          <p:cNvSpPr>
            <a:spLocks noGrp="1"/>
          </p:cNvSpPr>
          <p:nvPr>
            <p:ph idx="1"/>
          </p:nvPr>
        </p:nvSpPr>
        <p:spPr>
          <a:xfrm>
            <a:off x="1024128" y="2286000"/>
            <a:ext cx="10166881" cy="4023360"/>
          </a:xfrm>
        </p:spPr>
        <p:txBody>
          <a:bodyPr>
            <a:normAutofit/>
          </a:bodyPr>
          <a:lstStyle/>
          <a:p>
            <a:pPr>
              <a:buFont typeface="Arial" panose="020B0604020202020204" pitchFamily="34" charset="0"/>
              <a:buChar char="•"/>
            </a:pPr>
            <a:r>
              <a:rPr lang="en-US" sz="2800" dirty="0"/>
              <a:t> Participants work </a:t>
            </a:r>
            <a:r>
              <a:rPr lang="en-US" sz="2800" dirty="0" smtClean="0"/>
              <a:t>with </a:t>
            </a:r>
            <a:r>
              <a:rPr lang="en-US" sz="2800" dirty="0"/>
              <a:t>experienced R users on the course project</a:t>
            </a:r>
          </a:p>
          <a:p>
            <a:pPr>
              <a:buFont typeface="Arial" panose="020B0604020202020204" pitchFamily="34" charset="0"/>
              <a:buChar char="•"/>
            </a:pPr>
            <a:endParaRPr lang="en-US" sz="2800" dirty="0"/>
          </a:p>
          <a:p>
            <a:pPr>
              <a:buFont typeface="Arial" panose="020B0604020202020204" pitchFamily="34" charset="0"/>
              <a:buChar char="•"/>
            </a:pPr>
            <a:r>
              <a:rPr lang="en-US" sz="2800" dirty="0"/>
              <a:t> Helps troubleshoot problems</a:t>
            </a:r>
          </a:p>
          <a:p>
            <a:pPr>
              <a:buFont typeface="Arial" panose="020B0604020202020204" pitchFamily="34" charset="0"/>
              <a:buChar char="•"/>
            </a:pPr>
            <a:endParaRPr lang="en-US" sz="2800" dirty="0"/>
          </a:p>
          <a:p>
            <a:pPr>
              <a:buFont typeface="Arial" panose="020B0604020202020204" pitchFamily="34" charset="0"/>
              <a:buChar char="•"/>
            </a:pPr>
            <a:r>
              <a:rPr lang="en-US" sz="2800" dirty="0"/>
              <a:t> Practice collaborating on analytics projects</a:t>
            </a:r>
          </a:p>
        </p:txBody>
      </p:sp>
      <p:pic>
        <p:nvPicPr>
          <p:cNvPr id="4" name="Picture 3">
            <a:extLst>
              <a:ext uri="{FF2B5EF4-FFF2-40B4-BE49-F238E27FC236}">
                <a16:creationId xmlns:a16="http://schemas.microsoft.com/office/drawing/2014/main" id="{B313B5CE-8476-034B-8BAF-DEE7E4996969}"/>
              </a:ext>
            </a:extLst>
          </p:cNvPr>
          <p:cNvPicPr>
            <a:picLocks noChangeAspect="1"/>
          </p:cNvPicPr>
          <p:nvPr/>
        </p:nvPicPr>
        <p:blipFill>
          <a:blip r:embed="rId3"/>
          <a:stretch>
            <a:fillRect/>
          </a:stretch>
        </p:blipFill>
        <p:spPr>
          <a:xfrm>
            <a:off x="8134381" y="3508248"/>
            <a:ext cx="3247860" cy="2662660"/>
          </a:xfrm>
          <a:prstGeom prst="rect">
            <a:avLst/>
          </a:prstGeom>
        </p:spPr>
      </p:pic>
    </p:spTree>
    <p:extLst>
      <p:ext uri="{BB962C8B-B14F-4D97-AF65-F5344CB8AC3E}">
        <p14:creationId xmlns:p14="http://schemas.microsoft.com/office/powerpoint/2010/main" val="974530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Setup</a:t>
            </a:r>
            <a:endParaRPr lang="en-US" dirty="0"/>
          </a:p>
        </p:txBody>
      </p:sp>
      <p:pic>
        <p:nvPicPr>
          <p:cNvPr id="1026" name="Picture 2" descr="First sli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092" y="2209262"/>
            <a:ext cx="3619504" cy="30130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Zoom | PortfolioSolutions"/>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659219" y="2158410"/>
            <a:ext cx="2395982" cy="31147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9130487" y="2201298"/>
            <a:ext cx="2342827" cy="3029003"/>
          </a:xfrm>
          <a:prstGeom prst="rect">
            <a:avLst/>
          </a:prstGeom>
        </p:spPr>
      </p:pic>
      <p:grpSp>
        <p:nvGrpSpPr>
          <p:cNvPr id="10" name="Group 9"/>
          <p:cNvGrpSpPr/>
          <p:nvPr/>
        </p:nvGrpSpPr>
        <p:grpSpPr>
          <a:xfrm>
            <a:off x="923235" y="5472820"/>
            <a:ext cx="9951333" cy="1243354"/>
            <a:chOff x="923235" y="5472820"/>
            <a:chExt cx="9951333" cy="1243354"/>
          </a:xfrm>
        </p:grpSpPr>
        <p:pic>
          <p:nvPicPr>
            <p:cNvPr id="7" name="Picture 6" descr="Free photo: Blank, Business, Computer, Desktop - Free ..."/>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235" y="5472820"/>
              <a:ext cx="1867949" cy="1243354"/>
            </a:xfrm>
            <a:prstGeom prst="rect">
              <a:avLst/>
            </a:prstGeom>
          </p:spPr>
        </p:pic>
        <p:sp>
          <p:nvSpPr>
            <p:cNvPr id="8" name="TextBox 7"/>
            <p:cNvSpPr txBox="1"/>
            <p:nvPr/>
          </p:nvSpPr>
          <p:spPr>
            <a:xfrm>
              <a:off x="1622209" y="5620624"/>
              <a:ext cx="470000" cy="707886"/>
            </a:xfrm>
            <a:prstGeom prst="rect">
              <a:avLst/>
            </a:prstGeom>
            <a:noFill/>
          </p:spPr>
          <p:txBody>
            <a:bodyPr wrap="none" rtlCol="0">
              <a:spAutoFit/>
            </a:bodyPr>
            <a:lstStyle/>
            <a:p>
              <a:r>
                <a:rPr lang="en-US" sz="4000" dirty="0" smtClean="0"/>
                <a:t>1</a:t>
              </a:r>
              <a:endParaRPr lang="en-US" sz="4000" dirty="0"/>
            </a:p>
          </p:txBody>
        </p:sp>
        <p:pic>
          <p:nvPicPr>
            <p:cNvPr id="11" name="Picture 10" descr="Free photo: Blank, Business, Computer, Desktop - Free ..."/>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0131" y="5472820"/>
              <a:ext cx="1867949" cy="1243354"/>
            </a:xfrm>
            <a:prstGeom prst="rect">
              <a:avLst/>
            </a:prstGeom>
          </p:spPr>
        </p:pic>
        <p:sp>
          <p:nvSpPr>
            <p:cNvPr id="12" name="TextBox 11"/>
            <p:cNvSpPr txBox="1"/>
            <p:nvPr/>
          </p:nvSpPr>
          <p:spPr>
            <a:xfrm>
              <a:off x="5969105" y="5620624"/>
              <a:ext cx="470000" cy="707886"/>
            </a:xfrm>
            <a:prstGeom prst="rect">
              <a:avLst/>
            </a:prstGeom>
            <a:noFill/>
          </p:spPr>
          <p:txBody>
            <a:bodyPr wrap="none" rtlCol="0">
              <a:spAutoFit/>
            </a:bodyPr>
            <a:lstStyle/>
            <a:p>
              <a:r>
                <a:rPr lang="en-US" sz="4000" dirty="0" smtClean="0"/>
                <a:t>2</a:t>
              </a:r>
              <a:endParaRPr lang="en-US" sz="4000" dirty="0"/>
            </a:p>
          </p:txBody>
        </p:sp>
        <p:pic>
          <p:nvPicPr>
            <p:cNvPr id="9" name="Picture 8" descr="How to draw a ``bunch of documents'' icon with Tikz? - TeX ..."/>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29231" y="5521828"/>
              <a:ext cx="1145337" cy="1145337"/>
            </a:xfrm>
            <a:prstGeom prst="rect">
              <a:avLst/>
            </a:prstGeom>
          </p:spPr>
        </p:pic>
      </p:grpSp>
      <p:sp>
        <p:nvSpPr>
          <p:cNvPr id="13" name="Slide Number Placeholder 12"/>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13</a:t>
            </a:fld>
            <a:endParaRPr lang="en-US">
              <a:solidFill>
                <a:prstClr val="black">
                  <a:lumMod val="95000"/>
                  <a:lumOff val="5000"/>
                </a:prstClr>
              </a:solidFill>
            </a:endParaRPr>
          </a:p>
        </p:txBody>
      </p:sp>
    </p:spTree>
    <p:extLst>
      <p:ext uri="{BB962C8B-B14F-4D97-AF65-F5344CB8AC3E}">
        <p14:creationId xmlns:p14="http://schemas.microsoft.com/office/powerpoint/2010/main" val="26192345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 </a:t>
            </a:r>
            <a:r>
              <a:rPr lang="en-US" dirty="0" err="1" smtClean="0"/>
              <a:t>Coursebook</a:t>
            </a:r>
            <a:endParaRPr lang="en-US" dirty="0"/>
          </a:p>
        </p:txBody>
      </p:sp>
      <p:pic>
        <p:nvPicPr>
          <p:cNvPr id="3" name="Picture 2"/>
          <p:cNvPicPr>
            <a:picLocks noChangeAspect="1"/>
          </p:cNvPicPr>
          <p:nvPr/>
        </p:nvPicPr>
        <p:blipFill>
          <a:blip r:embed="rId3"/>
          <a:stretch>
            <a:fillRect/>
          </a:stretch>
        </p:blipFill>
        <p:spPr>
          <a:xfrm>
            <a:off x="7976390" y="2174665"/>
            <a:ext cx="2342827" cy="3029003"/>
          </a:xfrm>
          <a:prstGeom prst="rect">
            <a:avLst/>
          </a:prstGeom>
        </p:spPr>
      </p:pic>
      <p:sp>
        <p:nvSpPr>
          <p:cNvPr id="4" name="TextBox 3"/>
          <p:cNvSpPr txBox="1"/>
          <p:nvPr/>
        </p:nvSpPr>
        <p:spPr>
          <a:xfrm>
            <a:off x="1024128" y="2353692"/>
            <a:ext cx="10096500" cy="1200329"/>
          </a:xfrm>
          <a:prstGeom prst="rect">
            <a:avLst/>
          </a:prstGeom>
          <a:noFill/>
        </p:spPr>
        <p:txBody>
          <a:bodyPr wrap="square" rtlCol="0">
            <a:spAutoFit/>
          </a:bodyPr>
          <a:lstStyle/>
          <a:p>
            <a:pPr marL="288925" lvl="1" indent="-288925">
              <a:buFont typeface="Arial" panose="020B0604020202020204" pitchFamily="34" charset="0"/>
              <a:buChar char="•"/>
            </a:pPr>
            <a:r>
              <a:rPr lang="en-US" sz="3600" dirty="0" smtClean="0">
                <a:latin typeface="Arial" panose="020B0604020202020204" pitchFamily="34" charset="0"/>
                <a:cs typeface="Arial" panose="020B0604020202020204" pitchFamily="34" charset="0"/>
              </a:rPr>
              <a:t>Print out of all slides</a:t>
            </a:r>
          </a:p>
          <a:p>
            <a:pPr marL="288925" lvl="1" indent="-288925">
              <a:buFont typeface="Arial" panose="020B0604020202020204" pitchFamily="34" charset="0"/>
              <a:buChar char="•"/>
            </a:pPr>
            <a:r>
              <a:rPr lang="en-US" sz="3600" dirty="0" smtClean="0">
                <a:latin typeface="Arial" panose="020B0604020202020204" pitchFamily="34" charset="0"/>
                <a:cs typeface="Arial" panose="020B0604020202020204" pitchFamily="34" charset="0"/>
              </a:rPr>
              <a:t>Appendix	 </a:t>
            </a: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14</a:t>
            </a:fld>
            <a:endParaRPr lang="en-US">
              <a:solidFill>
                <a:prstClr val="black">
                  <a:lumMod val="95000"/>
                  <a:lumOff val="5000"/>
                </a:prstClr>
              </a:solidFill>
            </a:endParaRPr>
          </a:p>
        </p:txBody>
      </p:sp>
      <p:sp>
        <p:nvSpPr>
          <p:cNvPr id="6" name="TextBox 5"/>
          <p:cNvSpPr txBox="1"/>
          <p:nvPr/>
        </p:nvSpPr>
        <p:spPr>
          <a:xfrm>
            <a:off x="1717089" y="3554021"/>
            <a:ext cx="10096500" cy="1200329"/>
          </a:xfrm>
          <a:prstGeom prst="rect">
            <a:avLst/>
          </a:prstGeom>
          <a:noFill/>
        </p:spPr>
        <p:txBody>
          <a:bodyPr wrap="square" rtlCol="0">
            <a:spAutoFit/>
          </a:bodyPr>
          <a:lstStyle/>
          <a:p>
            <a:pPr marL="571500" lvl="1" indent="-571500">
              <a:buSzPct val="60000"/>
              <a:buFont typeface="Courier New" panose="02070309020205020404" pitchFamily="49" charset="0"/>
              <a:buChar char="o"/>
            </a:pPr>
            <a:r>
              <a:rPr lang="en-US" sz="3600" dirty="0" smtClean="0">
                <a:latin typeface="Arial" panose="020B0604020202020204" pitchFamily="34" charset="0"/>
                <a:cs typeface="Arial" panose="020B0604020202020204" pitchFamily="34" charset="0"/>
              </a:rPr>
              <a:t>Cheat sheets </a:t>
            </a:r>
          </a:p>
          <a:p>
            <a:pPr marL="571500" lvl="1" indent="-571500">
              <a:buSzPct val="60000"/>
              <a:buFont typeface="Courier New" panose="02070309020205020404" pitchFamily="49" charset="0"/>
              <a:buChar char="o"/>
            </a:pPr>
            <a:r>
              <a:rPr lang="en-US" sz="3600" dirty="0" smtClean="0">
                <a:latin typeface="Arial" panose="020B0604020202020204" pitchFamily="34" charset="0"/>
                <a:cs typeface="Arial" panose="020B0604020202020204" pitchFamily="34" charset="0"/>
              </a:rPr>
              <a:t>Useful resources</a:t>
            </a:r>
          </a:p>
        </p:txBody>
      </p:sp>
    </p:spTree>
    <p:extLst>
      <p:ext uri="{BB962C8B-B14F-4D97-AF65-F5344CB8AC3E}">
        <p14:creationId xmlns:p14="http://schemas.microsoft.com/office/powerpoint/2010/main" val="42586572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Using Zoom </a:t>
            </a:r>
            <a:endParaRPr lang="en-US" sz="6000" dirty="0"/>
          </a:p>
        </p:txBody>
      </p:sp>
      <p:pic>
        <p:nvPicPr>
          <p:cNvPr id="3" name="Picture 4" descr="Zoom | PortfolioSolutions"/>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1849390" y="2477724"/>
            <a:ext cx="2395982" cy="31147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297714" y="2477724"/>
            <a:ext cx="6647543" cy="3046988"/>
          </a:xfrm>
          <a:prstGeom prst="rect">
            <a:avLst/>
          </a:prstGeom>
          <a:noFill/>
        </p:spPr>
        <p:txBody>
          <a:bodyPr wrap="square" rtlCol="0">
            <a:spAutoFit/>
          </a:bodyPr>
          <a:lstStyle/>
          <a:p>
            <a:pPr marL="171450" indent="-171450">
              <a:buFont typeface="Arial" panose="020B0604020202020204" pitchFamily="34" charset="0"/>
              <a:buChar char="•"/>
            </a:pPr>
            <a:r>
              <a:rPr lang="en-US" sz="4800" dirty="0" smtClean="0"/>
              <a:t> Participants muted</a:t>
            </a:r>
          </a:p>
          <a:p>
            <a:pPr marL="171450" indent="-171450">
              <a:buFont typeface="Arial" panose="020B0604020202020204" pitchFamily="34" charset="0"/>
              <a:buChar char="•"/>
            </a:pPr>
            <a:r>
              <a:rPr lang="en-US" sz="4800" dirty="0"/>
              <a:t> </a:t>
            </a:r>
            <a:r>
              <a:rPr lang="en-US" sz="4800" dirty="0" smtClean="0"/>
              <a:t>Chat window</a:t>
            </a:r>
          </a:p>
          <a:p>
            <a:pPr marL="171450" lvl="1" indent="-171450">
              <a:buFont typeface="Arial" panose="020B0604020202020204" pitchFamily="34" charset="0"/>
              <a:buChar char="•"/>
            </a:pPr>
            <a:r>
              <a:rPr lang="en-US" sz="4800" dirty="0"/>
              <a:t> </a:t>
            </a:r>
            <a:r>
              <a:rPr lang="en-US" sz="4800" dirty="0" smtClean="0"/>
              <a:t>Non-verbal feedback</a:t>
            </a:r>
          </a:p>
          <a:p>
            <a:pPr marL="171450" lvl="1" indent="-171450">
              <a:buFont typeface="Arial" panose="020B0604020202020204" pitchFamily="34" charset="0"/>
              <a:buChar char="•"/>
            </a:pPr>
            <a:r>
              <a:rPr lang="en-US" sz="4800" dirty="0"/>
              <a:t> </a:t>
            </a:r>
            <a:r>
              <a:rPr lang="en-US" sz="4800" dirty="0" smtClean="0"/>
              <a:t>Breakout sessions</a:t>
            </a:r>
            <a:endParaRPr lang="en-US" sz="4800" dirty="0"/>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15</a:t>
            </a:fld>
            <a:endParaRPr lang="en-US">
              <a:solidFill>
                <a:prstClr val="black">
                  <a:lumMod val="95000"/>
                  <a:lumOff val="5000"/>
                </a:prstClr>
              </a:solidFill>
            </a:endParaRPr>
          </a:p>
        </p:txBody>
      </p:sp>
    </p:spTree>
    <p:extLst>
      <p:ext uri="{BB962C8B-B14F-4D97-AF65-F5344CB8AC3E}">
        <p14:creationId xmlns:p14="http://schemas.microsoft.com/office/powerpoint/2010/main" val="19451968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5226" y="-184558"/>
            <a:ext cx="13078437" cy="7197754"/>
          </a:xfrm>
          <a:prstGeom prst="rect">
            <a:avLst/>
          </a:prstGeom>
          <a:solidFill>
            <a:srgbClr val="1A1A1A"/>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9860" r="188" b="6051"/>
          <a:stretch/>
        </p:blipFill>
        <p:spPr>
          <a:xfrm>
            <a:off x="0" y="144780"/>
            <a:ext cx="12169140" cy="6262505"/>
          </a:xfrm>
          <a:prstGeom prst="rect">
            <a:avLst/>
          </a:prstGeom>
        </p:spPr>
      </p:pic>
      <p:sp>
        <p:nvSpPr>
          <p:cNvPr id="7" name="Oval 6"/>
          <p:cNvSpPr/>
          <p:nvPr/>
        </p:nvSpPr>
        <p:spPr>
          <a:xfrm>
            <a:off x="5131293" y="4714043"/>
            <a:ext cx="417251" cy="292963"/>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16</a:t>
            </a:fld>
            <a:endParaRPr lang="en-US">
              <a:solidFill>
                <a:prstClr val="black">
                  <a:lumMod val="95000"/>
                  <a:lumOff val="5000"/>
                </a:prstClr>
              </a:solidFill>
            </a:endParaRPr>
          </a:p>
        </p:txBody>
      </p:sp>
    </p:spTree>
    <p:extLst>
      <p:ext uri="{BB962C8B-B14F-4D97-AF65-F5344CB8AC3E}">
        <p14:creationId xmlns:p14="http://schemas.microsoft.com/office/powerpoint/2010/main" val="9640446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5226" y="-184558"/>
            <a:ext cx="13078437" cy="7197754"/>
          </a:xfrm>
          <a:prstGeom prst="rect">
            <a:avLst/>
          </a:prstGeom>
          <a:solidFill>
            <a:srgbClr val="1A1A1A"/>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9860" r="188" b="6051"/>
          <a:stretch/>
        </p:blipFill>
        <p:spPr>
          <a:xfrm>
            <a:off x="-356248" y="275208"/>
            <a:ext cx="11908395" cy="6128320"/>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68420"/>
          <a:stretch/>
        </p:blipFill>
        <p:spPr>
          <a:xfrm>
            <a:off x="9357450" y="1464988"/>
            <a:ext cx="2792382" cy="4421079"/>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4269" t="26881" r="14372" b="13757"/>
          <a:stretch/>
        </p:blipFill>
        <p:spPr>
          <a:xfrm>
            <a:off x="798990" y="1464988"/>
            <a:ext cx="8700116" cy="4421079"/>
          </a:xfrm>
          <a:prstGeom prst="rect">
            <a:avLst/>
          </a:prstGeom>
        </p:spPr>
      </p:pic>
      <p:sp>
        <p:nvSpPr>
          <p:cNvPr id="4" name="Rectangle 3"/>
          <p:cNvSpPr/>
          <p:nvPr/>
        </p:nvSpPr>
        <p:spPr>
          <a:xfrm>
            <a:off x="9093930" y="568175"/>
            <a:ext cx="103336" cy="603504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320584" y="4731799"/>
            <a:ext cx="417251" cy="292963"/>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17</a:t>
            </a:fld>
            <a:endParaRPr lang="en-US">
              <a:solidFill>
                <a:prstClr val="black">
                  <a:lumMod val="95000"/>
                  <a:lumOff val="5000"/>
                </a:prstClr>
              </a:solidFill>
            </a:endParaRPr>
          </a:p>
        </p:txBody>
      </p:sp>
    </p:spTree>
    <p:extLst>
      <p:ext uri="{BB962C8B-B14F-4D97-AF65-F5344CB8AC3E}">
        <p14:creationId xmlns:p14="http://schemas.microsoft.com/office/powerpoint/2010/main" val="15775234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Help</a:t>
            </a:r>
            <a:endParaRPr lang="en-US" dirty="0"/>
          </a:p>
        </p:txBody>
      </p:sp>
      <p:sp>
        <p:nvSpPr>
          <p:cNvPr id="3" name="TextBox 2"/>
          <p:cNvSpPr txBox="1"/>
          <p:nvPr/>
        </p:nvSpPr>
        <p:spPr>
          <a:xfrm>
            <a:off x="1420392" y="2220272"/>
            <a:ext cx="8309534" cy="3785652"/>
          </a:xfrm>
          <a:prstGeom prst="rect">
            <a:avLst/>
          </a:prstGeom>
          <a:noFill/>
        </p:spPr>
        <p:txBody>
          <a:bodyPr wrap="square" rtlCol="0">
            <a:spAutoFit/>
          </a:bodyPr>
          <a:lstStyle/>
          <a:p>
            <a:pPr marL="171450" indent="-171450">
              <a:buFont typeface="Arial" panose="020B0604020202020204" pitchFamily="34" charset="0"/>
              <a:buChar char="•"/>
            </a:pPr>
            <a:r>
              <a:rPr lang="en-US" sz="4000" dirty="0"/>
              <a:t> During presentation – Raise hand, instructor will </a:t>
            </a:r>
            <a:r>
              <a:rPr lang="en-US" sz="4000" dirty="0" smtClean="0"/>
              <a:t>DM </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r>
              <a:rPr lang="en-US" sz="4000" dirty="0" smtClean="0"/>
              <a:t> Break out sessions – Instructor available, unmuted</a:t>
            </a:r>
          </a:p>
          <a:p>
            <a:pPr marL="171450" indent="-171450">
              <a:buFont typeface="Arial" panose="020B0604020202020204" pitchFamily="34" charset="0"/>
              <a:buChar char="•"/>
            </a:pPr>
            <a:endParaRPr lang="en-US" sz="4000" dirty="0"/>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18</a:t>
            </a:fld>
            <a:endParaRPr lang="en-US">
              <a:solidFill>
                <a:prstClr val="black">
                  <a:lumMod val="95000"/>
                  <a:lumOff val="5000"/>
                </a:prstClr>
              </a:solidFill>
            </a:endParaRPr>
          </a:p>
        </p:txBody>
      </p:sp>
      <p:grpSp>
        <p:nvGrpSpPr>
          <p:cNvPr id="7" name="Group 6"/>
          <p:cNvGrpSpPr/>
          <p:nvPr/>
        </p:nvGrpSpPr>
        <p:grpSpPr>
          <a:xfrm>
            <a:off x="8771443" y="0"/>
            <a:ext cx="3351154" cy="2343706"/>
            <a:chOff x="8638317" y="4367814"/>
            <a:chExt cx="3351154" cy="2343706"/>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68420" b="55827"/>
            <a:stretch/>
          </p:blipFill>
          <p:spPr>
            <a:xfrm>
              <a:off x="8638317" y="4367814"/>
              <a:ext cx="3351154" cy="2343705"/>
            </a:xfrm>
            <a:prstGeom prst="rect">
              <a:avLst/>
            </a:prstGeom>
          </p:spPr>
        </p:pic>
        <p:sp>
          <p:nvSpPr>
            <p:cNvPr id="10" name="Rounded Rectangle 9"/>
            <p:cNvSpPr/>
            <p:nvPr/>
          </p:nvSpPr>
          <p:spPr>
            <a:xfrm>
              <a:off x="8638317" y="6150806"/>
              <a:ext cx="710214" cy="5607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75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75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75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75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75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75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75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750" b="0" i="0" u="none" strike="noStrike" cap="none">
                  <a:solidFill>
                    <a:schemeClr val="lt1"/>
                  </a:solidFill>
                  <a:latin typeface="+mn-lt"/>
                  <a:ea typeface="+mn-ea"/>
                  <a:cs typeface="+mn-cs"/>
                  <a:sym typeface="Arial"/>
                </a:defRPr>
              </a:lvl9pPr>
            </a:lstStyle>
            <a:p>
              <a:pPr algn="ctr"/>
              <a:endParaRPr lang="en-US"/>
            </a:p>
          </p:txBody>
        </p:sp>
      </p:grpSp>
    </p:spTree>
    <p:extLst>
      <p:ext uri="{BB962C8B-B14F-4D97-AF65-F5344CB8AC3E}">
        <p14:creationId xmlns:p14="http://schemas.microsoft.com/office/powerpoint/2010/main" val="18654348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smtClean="0">
                <a:solidFill>
                  <a:schemeClr val="tx1">
                    <a:lumMod val="75000"/>
                    <a:lumOff val="25000"/>
                  </a:schemeClr>
                </a:solidFill>
              </a:rPr>
              <a:t>Who are you?</a:t>
            </a:r>
            <a:endParaRPr lang="en-US" sz="6600" dirty="0">
              <a:solidFill>
                <a:schemeClr val="tx1">
                  <a:lumMod val="75000"/>
                  <a:lumOff val="25000"/>
                </a:schemeClr>
              </a:solidFill>
            </a:endParaRPr>
          </a:p>
        </p:txBody>
      </p:sp>
    </p:spTree>
    <p:extLst>
      <p:ext uri="{BB962C8B-B14F-4D97-AF65-F5344CB8AC3E}">
        <p14:creationId xmlns:p14="http://schemas.microsoft.com/office/powerpoint/2010/main" val="8775243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smtClean="0">
                <a:solidFill>
                  <a:schemeClr val="tx1">
                    <a:lumMod val="75000"/>
                    <a:lumOff val="25000"/>
                  </a:schemeClr>
                </a:solidFill>
              </a:rPr>
              <a:t>Course Introduction</a:t>
            </a:r>
            <a:endParaRPr lang="en-US" sz="6600" dirty="0">
              <a:solidFill>
                <a:schemeClr val="tx1">
                  <a:lumMod val="75000"/>
                  <a:lumOff val="25000"/>
                </a:schemeClr>
              </a:solidFill>
            </a:endParaRPr>
          </a:p>
        </p:txBody>
      </p:sp>
    </p:spTree>
    <p:extLst>
      <p:ext uri="{BB962C8B-B14F-4D97-AF65-F5344CB8AC3E}">
        <p14:creationId xmlns:p14="http://schemas.microsoft.com/office/powerpoint/2010/main" val="20340221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0"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803"/>
            <a:r>
              <a:rPr lang="en-US" sz="3600" dirty="0">
                <a:solidFill>
                  <a:srgbClr val="005493"/>
                </a:solidFill>
                <a:latin typeface="Arial" panose="020B0604020202020204" pitchFamily="34" charset="0"/>
                <a:ea typeface="Calibri"/>
                <a:cs typeface="Arial" panose="020B0604020202020204" pitchFamily="34" charset="0"/>
                <a:sym typeface="Calibri"/>
              </a:rPr>
              <a:t>Introduce </a:t>
            </a:r>
            <a:r>
              <a:rPr lang="en-US" sz="3600" dirty="0" smtClean="0">
                <a:solidFill>
                  <a:srgbClr val="005493"/>
                </a:solidFill>
                <a:latin typeface="Arial" panose="020B0604020202020204" pitchFamily="34" charset="0"/>
                <a:ea typeface="Calibri"/>
                <a:cs typeface="Arial" panose="020B0604020202020204" pitchFamily="34" charset="0"/>
                <a:sym typeface="Calibri"/>
              </a:rPr>
              <a:t>yourself!</a:t>
            </a:r>
          </a:p>
          <a:p>
            <a:pPr marL="6803"/>
            <a:endParaRPr lang="en-US" sz="3600" dirty="0">
              <a:solidFill>
                <a:srgbClr val="005493"/>
              </a:solidFill>
              <a:latin typeface="Arial" panose="020B0604020202020204" pitchFamily="34" charset="0"/>
              <a:ea typeface="Calibri"/>
              <a:cs typeface="Arial" panose="020B0604020202020204" pitchFamily="34" charset="0"/>
              <a:sym typeface="Calibri"/>
            </a:endParaRPr>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lgn="ctr"/>
            <a:r>
              <a:rPr lang="en-US" sz="5196" dirty="0" smtClean="0">
                <a:solidFill>
                  <a:srgbClr val="005493"/>
                </a:solidFill>
                <a:latin typeface="Arial" panose="020B0604020202020204" pitchFamily="34" charset="0"/>
                <a:ea typeface="Calibri"/>
                <a:cs typeface="Arial" panose="020B0604020202020204" pitchFamily="34" charset="0"/>
                <a:sym typeface="Calibri"/>
              </a:rPr>
              <a:t>Your Turn </a:t>
            </a:r>
            <a:endParaRPr sz="5196" dirty="0">
              <a:latin typeface="Arial" panose="020B0604020202020204" pitchFamily="34" charset="0"/>
              <a:ea typeface="Calibri"/>
              <a:cs typeface="Arial" panose="020B0604020202020204" pitchFamily="34" charset="0"/>
              <a:sym typeface="Calibri"/>
            </a:endParaRPr>
          </a:p>
        </p:txBody>
      </p:sp>
      <p:sp>
        <p:nvSpPr>
          <p:cNvPr id="2" name="Slide Number Placeholder 1"/>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20</a:t>
            </a:fld>
            <a:endParaRPr lang="en-US">
              <a:solidFill>
                <a:prstClr val="black">
                  <a:lumMod val="95000"/>
                  <a:lumOff val="5000"/>
                </a:prstClr>
              </a:solidFill>
            </a:endParaRPr>
          </a:p>
        </p:txBody>
      </p:sp>
      <p:sp>
        <p:nvSpPr>
          <p:cNvPr id="3" name="Rectangle 2"/>
          <p:cNvSpPr/>
          <p:nvPr/>
        </p:nvSpPr>
        <p:spPr>
          <a:xfrm>
            <a:off x="3456373" y="3168859"/>
            <a:ext cx="6096000" cy="2308324"/>
          </a:xfrm>
          <a:prstGeom prst="rect">
            <a:avLst/>
          </a:prstGeom>
        </p:spPr>
        <p:txBody>
          <a:bodyPr>
            <a:spAutoFit/>
          </a:bodyPr>
          <a:lstStyle/>
          <a:p>
            <a:pPr marL="6803" lvl="5"/>
            <a:r>
              <a:rPr lang="en-US" sz="3600" dirty="0">
                <a:solidFill>
                  <a:srgbClr val="005493"/>
                </a:solidFill>
                <a:latin typeface="Arial" panose="020B0604020202020204" pitchFamily="34" charset="0"/>
                <a:ea typeface="Calibri"/>
                <a:cs typeface="Arial" panose="020B0604020202020204" pitchFamily="34" charset="0"/>
                <a:sym typeface="Calibri"/>
              </a:rPr>
              <a:t>Who are you?</a:t>
            </a:r>
          </a:p>
          <a:p>
            <a:pPr marL="6803" lvl="5"/>
            <a:r>
              <a:rPr lang="en-US" sz="3600" dirty="0">
                <a:solidFill>
                  <a:srgbClr val="005493"/>
                </a:solidFill>
                <a:latin typeface="Arial" panose="020B0604020202020204" pitchFamily="34" charset="0"/>
                <a:ea typeface="Calibri"/>
                <a:cs typeface="Arial" panose="020B0604020202020204" pitchFamily="34" charset="0"/>
                <a:sym typeface="Calibri"/>
              </a:rPr>
              <a:t>Where are you from?</a:t>
            </a:r>
          </a:p>
          <a:p>
            <a:pPr marL="6803" lvl="5"/>
            <a:r>
              <a:rPr lang="en-US" sz="3600" dirty="0">
                <a:solidFill>
                  <a:srgbClr val="005493"/>
                </a:solidFill>
                <a:latin typeface="Arial" panose="020B0604020202020204" pitchFamily="34" charset="0"/>
                <a:ea typeface="Calibri"/>
                <a:cs typeface="Arial" panose="020B0604020202020204" pitchFamily="34" charset="0"/>
                <a:sym typeface="Calibri"/>
              </a:rPr>
              <a:t>Why are you here?</a:t>
            </a:r>
          </a:p>
          <a:p>
            <a:pPr marL="6803" lvl="5"/>
            <a:r>
              <a:rPr lang="en-US" sz="3600" dirty="0">
                <a:solidFill>
                  <a:srgbClr val="005493"/>
                </a:solidFill>
                <a:latin typeface="Arial" panose="020B0604020202020204" pitchFamily="34" charset="0"/>
                <a:ea typeface="Calibri"/>
                <a:cs typeface="Arial" panose="020B0604020202020204" pitchFamily="34" charset="0"/>
                <a:sym typeface="Calibri"/>
              </a:rPr>
              <a:t>Have you ever used R?</a:t>
            </a:r>
          </a:p>
        </p:txBody>
      </p:sp>
    </p:spTree>
    <p:extLst>
      <p:ext uri="{BB962C8B-B14F-4D97-AF65-F5344CB8AC3E}">
        <p14:creationId xmlns:p14="http://schemas.microsoft.com/office/powerpoint/2010/main" val="38101843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423DC-810C-BC46-B29A-40841D731096}"/>
              </a:ext>
            </a:extLst>
          </p:cNvPr>
          <p:cNvSpPr>
            <a:spLocks noGrp="1"/>
          </p:cNvSpPr>
          <p:nvPr>
            <p:ph type="title"/>
          </p:nvPr>
        </p:nvSpPr>
        <p:spPr/>
        <p:txBody>
          <a:bodyPr/>
          <a:lstStyle/>
          <a:p>
            <a:r>
              <a:rPr lang="en-US" dirty="0"/>
              <a:t>When you need more help</a:t>
            </a:r>
          </a:p>
        </p:txBody>
      </p:sp>
      <p:sp>
        <p:nvSpPr>
          <p:cNvPr id="4" name="Content Placeholder 2">
            <a:extLst>
              <a:ext uri="{FF2B5EF4-FFF2-40B4-BE49-F238E27FC236}">
                <a16:creationId xmlns:a16="http://schemas.microsoft.com/office/drawing/2014/main" id="{BE4A0995-790B-BA40-A9F1-AAFDA43FBB49}"/>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sp>
        <p:nvSpPr>
          <p:cNvPr id="6" name="Content Placeholder 2">
            <a:extLst>
              <a:ext uri="{FF2B5EF4-FFF2-40B4-BE49-F238E27FC236}">
                <a16:creationId xmlns:a16="http://schemas.microsoft.com/office/drawing/2014/main" id="{C20FD25A-BC5D-3A46-A500-900AC74F13F2}"/>
              </a:ext>
            </a:extLst>
          </p:cNvPr>
          <p:cNvSpPr txBox="1">
            <a:spLocks/>
          </p:cNvSpPr>
          <p:nvPr/>
        </p:nvSpPr>
        <p:spPr>
          <a:xfrm>
            <a:off x="1176528" y="2438400"/>
            <a:ext cx="9948672" cy="4023360"/>
          </a:xfrm>
          <a:prstGeom prst="rect">
            <a:avLst/>
          </a:prstGeom>
        </p:spPr>
        <p:txBody>
          <a:bodyPr>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Internet (Stack Overflow: https://</a:t>
            </a:r>
            <a:r>
              <a:rPr lang="en-US" sz="3200" dirty="0" err="1"/>
              <a:t>stackoverflow.com</a:t>
            </a:r>
            <a:r>
              <a:rPr lang="en-US" sz="3200" dirty="0"/>
              <a:t>/)</a:t>
            </a:r>
          </a:p>
          <a:p>
            <a:pPr>
              <a:buFont typeface="Arial" panose="020B0604020202020204" pitchFamily="34" charset="0"/>
              <a:buChar char="•"/>
            </a:pPr>
            <a:endParaRPr lang="en-US" sz="3200" dirty="0"/>
          </a:p>
          <a:p>
            <a:pPr>
              <a:buFont typeface="Arial" panose="020B0604020202020204" pitchFamily="34" charset="0"/>
              <a:buChar char="•"/>
            </a:pPr>
            <a:r>
              <a:rPr lang="en-US" sz="3200" dirty="0"/>
              <a:t>Work Aids (RStudio Cheat Sheets:  https://</a:t>
            </a:r>
            <a:r>
              <a:rPr lang="en-US" sz="3200" dirty="0" err="1"/>
              <a:t>www.rstudio.com</a:t>
            </a:r>
            <a:r>
              <a:rPr lang="en-US" sz="3200" dirty="0"/>
              <a:t>/resources/</a:t>
            </a:r>
            <a:r>
              <a:rPr lang="en-US" sz="3200" dirty="0" err="1"/>
              <a:t>cheatsheets</a:t>
            </a:r>
            <a:r>
              <a:rPr lang="en-US" sz="3200" dirty="0"/>
              <a:t>/)</a:t>
            </a:r>
          </a:p>
          <a:p>
            <a:pPr>
              <a:buFont typeface="Arial" panose="020B0604020202020204" pitchFamily="34" charset="0"/>
              <a:buChar char="•"/>
            </a:pPr>
            <a:endParaRPr lang="en-US" sz="3200" dirty="0"/>
          </a:p>
          <a:p>
            <a:pPr>
              <a:buFont typeface="Arial" panose="020B0604020202020204" pitchFamily="34" charset="0"/>
              <a:buChar char="•"/>
            </a:pPr>
            <a:r>
              <a:rPr lang="en-US" sz="3200" dirty="0"/>
              <a:t>A Good Book (R for Data Science: http://r4ds.had.co.nz/)</a:t>
            </a:r>
          </a:p>
          <a:p>
            <a:pPr>
              <a:buFont typeface="Arial" panose="020B0604020202020204" pitchFamily="34" charset="0"/>
              <a:buChar char="•"/>
            </a:pPr>
            <a:endParaRPr lang="en-US" sz="2800" dirty="0"/>
          </a:p>
        </p:txBody>
      </p:sp>
      <p:sp>
        <p:nvSpPr>
          <p:cNvPr id="3" name="Slide Number Placeholder 2">
            <a:extLst>
              <a:ext uri="{FF2B5EF4-FFF2-40B4-BE49-F238E27FC236}">
                <a16:creationId xmlns:a16="http://schemas.microsoft.com/office/drawing/2014/main" id="{DFFCBDF8-9B3E-3A43-9A76-8CAB397CE468}"/>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21</a:t>
            </a:fld>
            <a:endParaRPr lang="en-US">
              <a:solidFill>
                <a:prstClr val="black">
                  <a:lumMod val="95000"/>
                  <a:lumOff val="5000"/>
                </a:prstClr>
              </a:solidFill>
            </a:endParaRPr>
          </a:p>
        </p:txBody>
      </p:sp>
    </p:spTree>
    <p:extLst>
      <p:ext uri="{BB962C8B-B14F-4D97-AF65-F5344CB8AC3E}">
        <p14:creationId xmlns:p14="http://schemas.microsoft.com/office/powerpoint/2010/main" val="1880845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3"/>
          <p:cNvSpPr txBox="1">
            <a:spLocks noGrp="1"/>
          </p:cNvSpPr>
          <p:nvPr>
            <p:ph type="title"/>
          </p:nvPr>
        </p:nvSpPr>
        <p:spPr>
          <a:xfrm>
            <a:off x="1125020" y="816546"/>
            <a:ext cx="1065138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 dirty="0"/>
              <a:t>Final Tips</a:t>
            </a:r>
            <a:endParaRPr dirty="0"/>
          </a:p>
          <a:p>
            <a:endParaRPr dirty="0"/>
          </a:p>
        </p:txBody>
      </p:sp>
      <p:sp>
        <p:nvSpPr>
          <p:cNvPr id="375" name="Google Shape;375;p33"/>
          <p:cNvSpPr txBox="1">
            <a:spLocks noGrp="1"/>
          </p:cNvSpPr>
          <p:nvPr>
            <p:ph type="body" idx="1"/>
          </p:nvPr>
        </p:nvSpPr>
        <p:spPr>
          <a:xfrm>
            <a:off x="415600" y="2025450"/>
            <a:ext cx="11360800" cy="4039749"/>
          </a:xfrm>
          <a:prstGeom prst="rect">
            <a:avLst/>
          </a:prstGeom>
        </p:spPr>
        <p:txBody>
          <a:bodyPr spcFirstLastPara="1" vert="horz" wrap="square" lIns="121900" tIns="121900" rIns="121900" bIns="121900" rtlCol="0" anchor="t" anchorCtr="0">
            <a:noAutofit/>
          </a:bodyPr>
          <a:lstStyle/>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The best way to learn to code is by </a:t>
            </a:r>
            <a:r>
              <a:rPr lang="en" sz="3600" dirty="0" smtClean="0">
                <a:solidFill>
                  <a:srgbClr val="333333"/>
                </a:solidFill>
                <a:latin typeface="Arial" panose="020B0604020202020204" pitchFamily="34" charset="0"/>
                <a:cs typeface="Arial" panose="020B0604020202020204" pitchFamily="34" charset="0"/>
              </a:rPr>
              <a:t>doing</a:t>
            </a:r>
            <a:endParaRPr lang="en"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endParaRPr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Practice is key! </a:t>
            </a:r>
            <a:endParaRPr sz="3600" dirty="0">
              <a:latin typeface="Arial" panose="020B0604020202020204" pitchFamily="34" charset="0"/>
              <a:cs typeface="Arial" panose="020B0604020202020204" pitchFamily="34" charset="0"/>
            </a:endParaRPr>
          </a:p>
        </p:txBody>
      </p:sp>
      <p:sp>
        <p:nvSpPr>
          <p:cNvPr id="2" name="Slide Number Placeholder 1"/>
          <p:cNvSpPr>
            <a:spLocks noGrp="1"/>
          </p:cNvSpPr>
          <p:nvPr>
            <p:ph type="sldNum" idx="12"/>
          </p:nvPr>
        </p:nvSpPr>
        <p:spPr/>
        <p:txBody>
          <a:bodyPr/>
          <a:lstStyle/>
          <a:p>
            <a:pPr algn="r"/>
            <a:fld id="{00000000-1234-1234-1234-123412341234}" type="slidenum">
              <a:rPr lang="en" smtClean="0"/>
              <a:pPr algn="r"/>
              <a:t>22</a:t>
            </a:fld>
            <a:endParaRPr lang="en"/>
          </a:p>
        </p:txBody>
      </p:sp>
    </p:spTree>
    <p:extLst>
      <p:ext uri="{BB962C8B-B14F-4D97-AF65-F5344CB8AC3E}">
        <p14:creationId xmlns:p14="http://schemas.microsoft.com/office/powerpoint/2010/main" val="2984954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434343"/>
                </a:solidFill>
              </a:rPr>
              <a:t>Goals and Objectives</a:t>
            </a:r>
          </a:p>
        </p:txBody>
      </p:sp>
      <p:sp>
        <p:nvSpPr>
          <p:cNvPr id="3" name="TextBox 2"/>
          <p:cNvSpPr txBox="1"/>
          <p:nvPr/>
        </p:nvSpPr>
        <p:spPr>
          <a:xfrm>
            <a:off x="1024128" y="2353692"/>
            <a:ext cx="10096500" cy="3416320"/>
          </a:xfrm>
          <a:prstGeom prst="rect">
            <a:avLst/>
          </a:prstGeom>
          <a:noFill/>
        </p:spPr>
        <p:txBody>
          <a:bodyPr wrap="square" rtlCol="0">
            <a:spAutoFit/>
          </a:bodyPr>
          <a:lstStyle/>
          <a:p>
            <a:pPr marL="288925" lvl="1" indent="-288925">
              <a:buFont typeface="Arial" panose="020B0604020202020204" pitchFamily="34" charset="0"/>
              <a:buChar char="•"/>
            </a:pPr>
            <a:r>
              <a:rPr lang="en-US" sz="3600" dirty="0" smtClean="0">
                <a:latin typeface="Arial Narrow" panose="020B0606020202030204" pitchFamily="34" charset="0"/>
              </a:rPr>
              <a:t>Advocate for the use of R as a means of improving reproducibility </a:t>
            </a:r>
            <a:r>
              <a:rPr lang="en-US" sz="3600" dirty="0">
                <a:latin typeface="Arial Narrow" panose="020B0606020202030204" pitchFamily="34" charset="0"/>
              </a:rPr>
              <a:t>in clinical data analysis</a:t>
            </a:r>
          </a:p>
          <a:p>
            <a:pPr marL="288925" lvl="1" indent="-288925">
              <a:buFont typeface="Arial" panose="020B0604020202020204" pitchFamily="34" charset="0"/>
              <a:buChar char="•"/>
            </a:pPr>
            <a:r>
              <a:rPr lang="en-US" sz="3600" dirty="0" smtClean="0">
                <a:latin typeface="Arial Narrow" panose="020B0606020202030204" pitchFamily="34" charset="0"/>
              </a:rPr>
              <a:t>Demonstrate how R is used to </a:t>
            </a:r>
            <a:r>
              <a:rPr lang="en-US" sz="3600" dirty="0">
                <a:latin typeface="Arial Narrow" panose="020B0606020202030204" pitchFamily="34" charset="0"/>
              </a:rPr>
              <a:t>perform </a:t>
            </a:r>
            <a:r>
              <a:rPr lang="en-US" sz="3600" dirty="0" smtClean="0">
                <a:latin typeface="Arial Narrow" panose="020B0606020202030204" pitchFamily="34" charset="0"/>
              </a:rPr>
              <a:t>analyses </a:t>
            </a:r>
            <a:r>
              <a:rPr lang="en-US" sz="3600" dirty="0">
                <a:latin typeface="Arial Narrow" panose="020B0606020202030204" pitchFamily="34" charset="0"/>
              </a:rPr>
              <a:t>of laboratory </a:t>
            </a:r>
            <a:r>
              <a:rPr lang="en-US" sz="3600" dirty="0" smtClean="0">
                <a:latin typeface="Arial Narrow" panose="020B0606020202030204" pitchFamily="34" charset="0"/>
              </a:rPr>
              <a:t>operational data</a:t>
            </a:r>
            <a:endParaRPr lang="en-US" sz="3600" dirty="0">
              <a:latin typeface="Arial Narrow" panose="020B0606020202030204" pitchFamily="34" charset="0"/>
            </a:endParaRPr>
          </a:p>
          <a:p>
            <a:pPr marL="288925" lvl="1" indent="-288925">
              <a:buFont typeface="Arial" panose="020B0604020202020204" pitchFamily="34" charset="0"/>
              <a:buChar char="•"/>
            </a:pPr>
            <a:r>
              <a:rPr lang="en-US" sz="3600" dirty="0" smtClean="0">
                <a:latin typeface="Arial Narrow" panose="020B0606020202030204" pitchFamily="34" charset="0"/>
              </a:rPr>
              <a:t>Establish a basis of understanding in the 'tidy' approach to data analysis within the framework of R</a:t>
            </a: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a:t>
            </a:fld>
            <a:endParaRPr lang="en-US">
              <a:solidFill>
                <a:prstClr val="black">
                  <a:lumMod val="95000"/>
                  <a:lumOff val="5000"/>
                </a:prstClr>
              </a:solidFill>
            </a:endParaRPr>
          </a:p>
        </p:txBody>
      </p:sp>
    </p:spTree>
    <p:extLst>
      <p:ext uri="{BB962C8B-B14F-4D97-AF65-F5344CB8AC3E}">
        <p14:creationId xmlns:p14="http://schemas.microsoft.com/office/powerpoint/2010/main" val="31836935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smtClean="0">
                <a:solidFill>
                  <a:schemeClr val="tx1">
                    <a:lumMod val="75000"/>
                    <a:lumOff val="25000"/>
                  </a:schemeClr>
                </a:solidFill>
              </a:rPr>
              <a:t>Who are we?</a:t>
            </a:r>
            <a:endParaRPr lang="en-US" sz="6600" dirty="0">
              <a:solidFill>
                <a:schemeClr val="tx1">
                  <a:lumMod val="75000"/>
                  <a:lumOff val="25000"/>
                </a:schemeClr>
              </a:solidFill>
            </a:endParaRPr>
          </a:p>
        </p:txBody>
      </p:sp>
    </p:spTree>
    <p:extLst>
      <p:ext uri="{BB962C8B-B14F-4D97-AF65-F5344CB8AC3E}">
        <p14:creationId xmlns:p14="http://schemas.microsoft.com/office/powerpoint/2010/main" val="17836113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2"/>
          <p:cNvSpPr txBox="1">
            <a:spLocks noGrp="1"/>
          </p:cNvSpPr>
          <p:nvPr>
            <p:ph type="title"/>
          </p:nvPr>
        </p:nvSpPr>
        <p:spPr>
          <a:xfrm>
            <a:off x="780836" y="827893"/>
            <a:ext cx="5722706" cy="1143200"/>
          </a:xfrm>
          <a:prstGeom prst="rect">
            <a:avLst/>
          </a:prstGeom>
        </p:spPr>
        <p:txBody>
          <a:bodyPr spcFirstLastPara="1" vert="horz" wrap="square" lIns="121900" tIns="121900" rIns="121900" bIns="121900" rtlCol="0" anchor="t" anchorCtr="0">
            <a:noAutofit/>
          </a:bodyPr>
          <a:lstStyle/>
          <a:p>
            <a:r>
              <a:rPr lang="en" dirty="0">
                <a:solidFill>
                  <a:srgbClr val="434343"/>
                </a:solidFill>
              </a:rPr>
              <a:t>Stephan Kadauke</a:t>
            </a:r>
            <a:endParaRPr dirty="0">
              <a:solidFill>
                <a:srgbClr val="434343"/>
              </a:solidFill>
            </a:endParaRPr>
          </a:p>
        </p:txBody>
      </p:sp>
      <p:sp>
        <p:nvSpPr>
          <p:cNvPr id="301" name="Google Shape;301;p22"/>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
                <a:solidFill>
                  <a:srgbClr val="434343"/>
                </a:solidFill>
              </a:rPr>
              <a:t>Assistant Professor of Clinical Pathology and Laboratory Medicine</a:t>
            </a:r>
            <a:endParaRPr>
              <a:solidFill>
                <a:srgbClr val="434343"/>
              </a:solidFill>
            </a:endParaRPr>
          </a:p>
          <a:p>
            <a:pPr marL="0" indent="0">
              <a:spcBef>
                <a:spcPts val="2133"/>
              </a:spcBef>
              <a:buClr>
                <a:schemeClr val="dk1"/>
              </a:buClr>
              <a:buSzPts val="1100"/>
              <a:buNone/>
            </a:pPr>
            <a:r>
              <a:rPr lang="en">
                <a:solidFill>
                  <a:srgbClr val="434343"/>
                </a:solidFill>
              </a:rPr>
              <a:t>University of Pennsylvania Perelman School of Medicine</a:t>
            </a:r>
            <a:endParaRPr>
              <a:solidFill>
                <a:srgbClr val="434343"/>
              </a:solidFill>
            </a:endParaRPr>
          </a:p>
          <a:p>
            <a:pPr marL="0" indent="0">
              <a:lnSpc>
                <a:spcPct val="115000"/>
              </a:lnSpc>
              <a:spcBef>
                <a:spcPts val="2133"/>
              </a:spcBef>
              <a:buClr>
                <a:srgbClr val="000000"/>
              </a:buClr>
              <a:buSzPts val="1100"/>
              <a:buNone/>
            </a:pPr>
            <a:r>
              <a:rPr lang="en" sz="2400">
                <a:solidFill>
                  <a:srgbClr val="434343"/>
                </a:solidFill>
              </a:rPr>
              <a:t>Ass</a:t>
            </a:r>
            <a:r>
              <a:rPr lang="en">
                <a:solidFill>
                  <a:srgbClr val="434343"/>
                </a:solidFill>
              </a:rPr>
              <a:t>istant Director of the Cell and Gene Therapy Laboratory </a:t>
            </a:r>
            <a:endParaRPr>
              <a:solidFill>
                <a:srgbClr val="434343"/>
              </a:solidFill>
            </a:endParaRPr>
          </a:p>
          <a:p>
            <a:pPr marL="0" indent="0">
              <a:lnSpc>
                <a:spcPct val="115000"/>
              </a:lnSpc>
              <a:spcBef>
                <a:spcPts val="2133"/>
              </a:spcBef>
              <a:spcAft>
                <a:spcPts val="2133"/>
              </a:spcAft>
              <a:buClr>
                <a:srgbClr val="000000"/>
              </a:buClr>
              <a:buSzPts val="1100"/>
              <a:buNone/>
            </a:pPr>
            <a:r>
              <a:rPr lang="en">
                <a:solidFill>
                  <a:srgbClr val="434343"/>
                </a:solidFill>
              </a:rPr>
              <a:t>Children's Hospital of P</a:t>
            </a:r>
            <a:r>
              <a:rPr lang="en" sz="2400">
                <a:solidFill>
                  <a:srgbClr val="434343"/>
                </a:solidFill>
              </a:rPr>
              <a:t>hiladelphia</a:t>
            </a:r>
            <a:endParaRPr sz="2400">
              <a:solidFill>
                <a:srgbClr val="434343"/>
              </a:solidFill>
            </a:endParaRPr>
          </a:p>
        </p:txBody>
      </p:sp>
      <p:pic>
        <p:nvPicPr>
          <p:cNvPr id="302" name="Google Shape;302;p22"/>
          <p:cNvPicPr preferRelativeResize="0"/>
          <p:nvPr/>
        </p:nvPicPr>
        <p:blipFill>
          <a:blip r:embed="rId3">
            <a:alphaModFix/>
          </a:blip>
          <a:stretch>
            <a:fillRect/>
          </a:stretch>
        </p:blipFill>
        <p:spPr>
          <a:xfrm>
            <a:off x="7388435" y="723119"/>
            <a:ext cx="4370178" cy="4477844"/>
          </a:xfrm>
          <a:prstGeom prst="rect">
            <a:avLst/>
          </a:prstGeom>
          <a:noFill/>
          <a:ln>
            <a:noFill/>
          </a:ln>
        </p:spPr>
      </p:pic>
      <p:sp>
        <p:nvSpPr>
          <p:cNvPr id="2" name="Slide Number Placeholder 1"/>
          <p:cNvSpPr>
            <a:spLocks noGrp="1"/>
          </p:cNvSpPr>
          <p:nvPr>
            <p:ph type="sldNum" idx="12"/>
          </p:nvPr>
        </p:nvSpPr>
        <p:spPr/>
        <p:txBody>
          <a:bodyPr/>
          <a:lstStyle/>
          <a:p>
            <a:pPr algn="r"/>
            <a:fld id="{00000000-1234-1234-1234-123412341234}" type="slidenum">
              <a:rPr lang="en" smtClean="0"/>
              <a:pPr algn="r"/>
              <a:t>5</a:t>
            </a:fld>
            <a:endParaRPr lang="en"/>
          </a:p>
        </p:txBody>
      </p:sp>
    </p:spTree>
    <p:extLst>
      <p:ext uri="{BB962C8B-B14F-4D97-AF65-F5344CB8AC3E}">
        <p14:creationId xmlns:p14="http://schemas.microsoft.com/office/powerpoint/2010/main" val="2933398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1"/>
          <p:cNvSpPr txBox="1">
            <a:spLocks noGrp="1"/>
          </p:cNvSpPr>
          <p:nvPr>
            <p:ph type="title"/>
          </p:nvPr>
        </p:nvSpPr>
        <p:spPr>
          <a:xfrm>
            <a:off x="893852" y="827893"/>
            <a:ext cx="5023380" cy="1143200"/>
          </a:xfrm>
          <a:prstGeom prst="rect">
            <a:avLst/>
          </a:prstGeom>
        </p:spPr>
        <p:txBody>
          <a:bodyPr spcFirstLastPara="1" vert="horz" wrap="square" lIns="121900" tIns="121900" rIns="121900" bIns="121900" rtlCol="0" anchor="t" anchorCtr="0">
            <a:noAutofit/>
          </a:bodyPr>
          <a:lstStyle/>
          <a:p>
            <a:r>
              <a:rPr lang="en" dirty="0">
                <a:solidFill>
                  <a:srgbClr val="434343"/>
                </a:solidFill>
              </a:rPr>
              <a:t>Daniel Herman</a:t>
            </a:r>
            <a:endParaRPr dirty="0">
              <a:solidFill>
                <a:srgbClr val="434343"/>
              </a:solidFill>
            </a:endParaRPr>
          </a:p>
        </p:txBody>
      </p:sp>
      <p:sp>
        <p:nvSpPr>
          <p:cNvPr id="294" name="Google Shape;294;p21"/>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 dirty="0">
                <a:solidFill>
                  <a:srgbClr val="434343"/>
                </a:solidFill>
              </a:rPr>
              <a:t>Assistant Professor of Pathology and Laboratory Medicine</a:t>
            </a:r>
            <a:endParaRPr dirty="0">
              <a:solidFill>
                <a:srgbClr val="434343"/>
              </a:solidFill>
            </a:endParaRPr>
          </a:p>
          <a:p>
            <a:pPr marL="0" indent="0">
              <a:spcBef>
                <a:spcPts val="2133"/>
              </a:spcBef>
              <a:buClr>
                <a:schemeClr val="dk1"/>
              </a:buClr>
              <a:buSzPts val="1100"/>
              <a:buNone/>
            </a:pPr>
            <a:r>
              <a:rPr lang="en" dirty="0">
                <a:solidFill>
                  <a:srgbClr val="434343"/>
                </a:solidFill>
              </a:rPr>
              <a:t>University of Pennsylvania Perelman School of Medicine</a:t>
            </a:r>
            <a:endParaRPr dirty="0">
              <a:solidFill>
                <a:srgbClr val="434343"/>
              </a:solidFill>
            </a:endParaRPr>
          </a:p>
          <a:p>
            <a:pPr marL="0" indent="0">
              <a:spcBef>
                <a:spcPts val="2133"/>
              </a:spcBef>
              <a:buClr>
                <a:schemeClr val="dk1"/>
              </a:buClr>
              <a:buSzPts val="1100"/>
              <a:buNone/>
            </a:pPr>
            <a:r>
              <a:rPr lang="en" dirty="0">
                <a:solidFill>
                  <a:srgbClr val="434343"/>
                </a:solidFill>
              </a:rPr>
              <a:t>Director, Endocrinology Laboratory</a:t>
            </a:r>
            <a:endParaRPr dirty="0">
              <a:solidFill>
                <a:srgbClr val="434343"/>
              </a:solidFill>
            </a:endParaRPr>
          </a:p>
          <a:p>
            <a:pPr marL="0" indent="0">
              <a:spcBef>
                <a:spcPts val="2133"/>
              </a:spcBef>
              <a:spcAft>
                <a:spcPts val="2133"/>
              </a:spcAft>
              <a:buNone/>
            </a:pPr>
            <a:r>
              <a:rPr lang="en" dirty="0">
                <a:solidFill>
                  <a:srgbClr val="434343"/>
                </a:solidFill>
              </a:rPr>
              <a:t>Hospital of the University of Pennsylvania</a:t>
            </a:r>
            <a:endParaRPr dirty="0">
              <a:solidFill>
                <a:srgbClr val="434343"/>
              </a:solidFill>
            </a:endParaRPr>
          </a:p>
        </p:txBody>
      </p:sp>
      <p:sp>
        <p:nvSpPr>
          <p:cNvPr id="2" name="Slide Number Placeholder 1"/>
          <p:cNvSpPr>
            <a:spLocks noGrp="1"/>
          </p:cNvSpPr>
          <p:nvPr>
            <p:ph type="sldNum" idx="12"/>
          </p:nvPr>
        </p:nvSpPr>
        <p:spPr/>
        <p:txBody>
          <a:bodyPr/>
          <a:lstStyle/>
          <a:p>
            <a:pPr algn="r"/>
            <a:fld id="{00000000-1234-1234-1234-123412341234}" type="slidenum">
              <a:rPr lang="en" smtClean="0"/>
              <a:pPr algn="r"/>
              <a:t>6</a:t>
            </a:fld>
            <a:endParaRPr lang="en"/>
          </a:p>
        </p:txBody>
      </p:sp>
      <p:pic>
        <p:nvPicPr>
          <p:cNvPr id="3" name="Picture 2"/>
          <p:cNvPicPr>
            <a:picLocks noChangeAspect="1"/>
          </p:cNvPicPr>
          <p:nvPr/>
        </p:nvPicPr>
        <p:blipFill>
          <a:blip r:embed="rId3"/>
          <a:stretch>
            <a:fillRect/>
          </a:stretch>
        </p:blipFill>
        <p:spPr>
          <a:xfrm>
            <a:off x="7371644" y="1043940"/>
            <a:ext cx="4077123" cy="4072770"/>
          </a:xfrm>
          <a:prstGeom prst="rect">
            <a:avLst/>
          </a:prstGeom>
        </p:spPr>
      </p:pic>
    </p:spTree>
    <p:extLst>
      <p:ext uri="{BB962C8B-B14F-4D97-AF65-F5344CB8AC3E}">
        <p14:creationId xmlns:p14="http://schemas.microsoft.com/office/powerpoint/2010/main" val="1880996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4"/>
          <p:cNvSpPr txBox="1">
            <a:spLocks noGrp="1"/>
          </p:cNvSpPr>
          <p:nvPr>
            <p:ph type="title"/>
          </p:nvPr>
        </p:nvSpPr>
        <p:spPr>
          <a:xfrm>
            <a:off x="796246" y="827893"/>
            <a:ext cx="5120985" cy="1143200"/>
          </a:xfrm>
          <a:prstGeom prst="rect">
            <a:avLst/>
          </a:prstGeom>
        </p:spPr>
        <p:txBody>
          <a:bodyPr spcFirstLastPara="1" vert="horz" wrap="square" lIns="121900" tIns="121900" rIns="121900" bIns="121900" rtlCol="0" anchor="t" anchorCtr="0">
            <a:noAutofit/>
          </a:bodyPr>
          <a:lstStyle/>
          <a:p>
            <a:r>
              <a:rPr lang="en" dirty="0">
                <a:solidFill>
                  <a:srgbClr val="434343"/>
                </a:solidFill>
              </a:rPr>
              <a:t>Amrom Obstfeld</a:t>
            </a:r>
            <a:endParaRPr dirty="0">
              <a:solidFill>
                <a:srgbClr val="434343"/>
              </a:solidFill>
            </a:endParaRPr>
          </a:p>
        </p:txBody>
      </p:sp>
      <p:sp>
        <p:nvSpPr>
          <p:cNvPr id="315" name="Google Shape;315;p24"/>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 sz="2400" dirty="0">
                <a:solidFill>
                  <a:srgbClr val="434343"/>
                </a:solidFill>
              </a:rPr>
              <a:t>Assistant Professor of Clinical Pathology and Laboratory Medicine</a:t>
            </a:r>
            <a:endParaRPr sz="2400" dirty="0">
              <a:solidFill>
                <a:srgbClr val="434343"/>
              </a:solidFill>
            </a:endParaRPr>
          </a:p>
          <a:p>
            <a:pPr marL="0" indent="0">
              <a:spcBef>
                <a:spcPts val="2133"/>
              </a:spcBef>
              <a:buClr>
                <a:schemeClr val="dk1"/>
              </a:buClr>
              <a:buSzPts val="1100"/>
              <a:buNone/>
            </a:pPr>
            <a:r>
              <a:rPr lang="en" sz="2400" dirty="0">
                <a:solidFill>
                  <a:srgbClr val="434343"/>
                </a:solidFill>
              </a:rPr>
              <a:t>University of Pennsylvania Perelman School of Medicine</a:t>
            </a:r>
            <a:endParaRPr sz="2400" dirty="0">
              <a:solidFill>
                <a:srgbClr val="434343"/>
              </a:solidFill>
            </a:endParaRPr>
          </a:p>
          <a:p>
            <a:pPr marL="0" indent="0">
              <a:spcBef>
                <a:spcPts val="2133"/>
              </a:spcBef>
              <a:buClr>
                <a:schemeClr val="dk1"/>
              </a:buClr>
              <a:buSzPts val="1100"/>
              <a:buNone/>
            </a:pPr>
            <a:r>
              <a:rPr lang="en" sz="2400" dirty="0" smtClean="0">
                <a:solidFill>
                  <a:srgbClr val="434343"/>
                </a:solidFill>
              </a:rPr>
              <a:t>Director </a:t>
            </a:r>
            <a:r>
              <a:rPr lang="en" sz="2400" dirty="0">
                <a:solidFill>
                  <a:srgbClr val="434343"/>
                </a:solidFill>
              </a:rPr>
              <a:t>of </a:t>
            </a:r>
            <a:r>
              <a:rPr lang="en-US" sz="2400" dirty="0" smtClean="0">
                <a:solidFill>
                  <a:srgbClr val="434343"/>
                </a:solidFill>
              </a:rPr>
              <a:t>Pathology Informatics</a:t>
            </a:r>
            <a:endParaRPr sz="2400" dirty="0">
              <a:solidFill>
                <a:srgbClr val="434343"/>
              </a:solidFill>
            </a:endParaRPr>
          </a:p>
          <a:p>
            <a:pPr marL="0" indent="0">
              <a:spcBef>
                <a:spcPts val="2133"/>
              </a:spcBef>
              <a:buClr>
                <a:schemeClr val="dk1"/>
              </a:buClr>
              <a:buSzPts val="1100"/>
              <a:buNone/>
            </a:pPr>
            <a:r>
              <a:rPr lang="en" sz="2400" dirty="0">
                <a:solidFill>
                  <a:srgbClr val="434343"/>
                </a:solidFill>
              </a:rPr>
              <a:t>Children's Hospital of Philadelphia</a:t>
            </a:r>
            <a:endParaRPr sz="2400" dirty="0">
              <a:solidFill>
                <a:srgbClr val="434343"/>
              </a:solidFill>
            </a:endParaRPr>
          </a:p>
          <a:p>
            <a:pPr marL="0" indent="0">
              <a:spcBef>
                <a:spcPts val="2133"/>
              </a:spcBef>
              <a:spcAft>
                <a:spcPts val="2133"/>
              </a:spcAft>
              <a:buNone/>
            </a:pPr>
            <a:endParaRPr sz="2400" dirty="0">
              <a:solidFill>
                <a:srgbClr val="434343"/>
              </a:solidFill>
            </a:endParaRPr>
          </a:p>
        </p:txBody>
      </p:sp>
      <p:sp>
        <p:nvSpPr>
          <p:cNvPr id="2" name="Slide Number Placeholder 1"/>
          <p:cNvSpPr>
            <a:spLocks noGrp="1"/>
          </p:cNvSpPr>
          <p:nvPr>
            <p:ph type="sldNum" idx="12"/>
          </p:nvPr>
        </p:nvSpPr>
        <p:spPr/>
        <p:txBody>
          <a:bodyPr/>
          <a:lstStyle/>
          <a:p>
            <a:pPr algn="r"/>
            <a:fld id="{00000000-1234-1234-1234-123412341234}" type="slidenum">
              <a:rPr lang="en" smtClean="0"/>
              <a:pPr algn="r"/>
              <a:t>7</a:t>
            </a:fld>
            <a:endParaRPr lang="en"/>
          </a:p>
        </p:txBody>
      </p:sp>
      <p:pic>
        <p:nvPicPr>
          <p:cNvPr id="3" name="Picture 2"/>
          <p:cNvPicPr>
            <a:picLocks noChangeAspect="1"/>
          </p:cNvPicPr>
          <p:nvPr/>
        </p:nvPicPr>
        <p:blipFill>
          <a:blip r:embed="rId3"/>
          <a:stretch>
            <a:fillRect/>
          </a:stretch>
        </p:blipFill>
        <p:spPr>
          <a:xfrm>
            <a:off x="7915214" y="1133595"/>
            <a:ext cx="3179506" cy="4244165"/>
          </a:xfrm>
          <a:prstGeom prst="rect">
            <a:avLst/>
          </a:prstGeom>
        </p:spPr>
      </p:pic>
    </p:spTree>
    <p:extLst>
      <p:ext uri="{BB962C8B-B14F-4D97-AF65-F5344CB8AC3E}">
        <p14:creationId xmlns:p14="http://schemas.microsoft.com/office/powerpoint/2010/main" val="335626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smtClean="0">
                <a:solidFill>
                  <a:schemeClr val="tx1">
                    <a:lumMod val="75000"/>
                    <a:lumOff val="25000"/>
                  </a:schemeClr>
                </a:solidFill>
              </a:rPr>
              <a:t>Workshop Workflow</a:t>
            </a:r>
            <a:endParaRPr lang="en-US" sz="6600" dirty="0">
              <a:solidFill>
                <a:schemeClr val="tx1">
                  <a:lumMod val="75000"/>
                  <a:lumOff val="25000"/>
                </a:schemeClr>
              </a:solidFill>
            </a:endParaRPr>
          </a:p>
        </p:txBody>
      </p:sp>
    </p:spTree>
    <p:extLst>
      <p:ext uri="{BB962C8B-B14F-4D97-AF65-F5344CB8AC3E}">
        <p14:creationId xmlns:p14="http://schemas.microsoft.com/office/powerpoint/2010/main" val="34981101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13064"/>
            <a:ext cx="1012054" cy="214839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9" name="Table 88"/>
          <p:cNvGraphicFramePr>
            <a:graphicFrameLocks noGrp="1"/>
          </p:cNvGraphicFramePr>
          <p:nvPr>
            <p:extLst>
              <p:ext uri="{D42A27DB-BD31-4B8C-83A1-F6EECF244321}">
                <p14:modId xmlns:p14="http://schemas.microsoft.com/office/powerpoint/2010/main" val="4208659960"/>
              </p:ext>
            </p:extLst>
          </p:nvPr>
        </p:nvGraphicFramePr>
        <p:xfrm>
          <a:off x="883579" y="287674"/>
          <a:ext cx="10880330" cy="6138809"/>
        </p:xfrm>
        <a:graphic>
          <a:graphicData uri="http://schemas.openxmlformats.org/drawingml/2006/table">
            <a:tbl>
              <a:tblPr/>
              <a:tblGrid>
                <a:gridCol w="2176062">
                  <a:extLst>
                    <a:ext uri="{9D8B030D-6E8A-4147-A177-3AD203B41FA5}">
                      <a16:colId xmlns:a16="http://schemas.microsoft.com/office/drawing/2014/main" val="3165365227"/>
                    </a:ext>
                  </a:extLst>
                </a:gridCol>
                <a:gridCol w="4352134">
                  <a:extLst>
                    <a:ext uri="{9D8B030D-6E8A-4147-A177-3AD203B41FA5}">
                      <a16:colId xmlns:a16="http://schemas.microsoft.com/office/drawing/2014/main" val="3978612482"/>
                    </a:ext>
                  </a:extLst>
                </a:gridCol>
                <a:gridCol w="4352134">
                  <a:extLst>
                    <a:ext uri="{9D8B030D-6E8A-4147-A177-3AD203B41FA5}">
                      <a16:colId xmlns:a16="http://schemas.microsoft.com/office/drawing/2014/main" val="974137365"/>
                    </a:ext>
                  </a:extLst>
                </a:gridCol>
              </a:tblGrid>
              <a:tr h="653661">
                <a:tc>
                  <a:txBody>
                    <a:bodyPr/>
                    <a:lstStyle/>
                    <a:p>
                      <a:pPr rtl="0" fontAlgn="t">
                        <a:spcBef>
                          <a:spcPts val="0"/>
                        </a:spcBef>
                        <a:spcAft>
                          <a:spcPts val="1500"/>
                        </a:spcAft>
                      </a:pPr>
                      <a:r>
                        <a:rPr lang="en-US" sz="1800" b="0" i="0" u="none" strike="noStrike" dirty="0" smtClean="0">
                          <a:solidFill>
                            <a:srgbClr val="212121"/>
                          </a:solidFill>
                          <a:effectLst/>
                          <a:latin typeface="Arial" panose="020B0604020202020204" pitchFamily="34" charset="0"/>
                        </a:rPr>
                        <a:t>August </a:t>
                      </a:r>
                      <a:r>
                        <a:rPr lang="en-US" sz="1800" b="0" i="0" u="none" strike="noStrike" dirty="0">
                          <a:solidFill>
                            <a:srgbClr val="212121"/>
                          </a:solidFill>
                          <a:effectLst/>
                          <a:latin typeface="Arial" panose="020B0604020202020204" pitchFamily="34" charset="0"/>
                        </a:rPr>
                        <a:t>16 2020</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panose="020B0604020202020204" pitchFamily="34" charset="0"/>
                        </a:rPr>
                        <a:t>Session</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panose="020B0604020202020204" pitchFamily="34" charset="0"/>
                        </a:rPr>
                        <a:t>Instructor</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909441">
                <a:tc>
                  <a:txBody>
                    <a:bodyPr/>
                    <a:lstStyle/>
                    <a:p>
                      <a:pPr rtl="0" fontAlgn="t">
                        <a:spcBef>
                          <a:spcPts val="0"/>
                        </a:spcBef>
                        <a:spcAft>
                          <a:spcPts val="1500"/>
                        </a:spcAft>
                      </a:pPr>
                      <a:r>
                        <a:rPr lang="en-US" sz="1800" b="0" i="0" u="none" strike="noStrike" dirty="0" smtClean="0">
                          <a:solidFill>
                            <a:srgbClr val="212121"/>
                          </a:solidFill>
                          <a:effectLst/>
                          <a:latin typeface="Arial" panose="020B0604020202020204" pitchFamily="34" charset="0"/>
                        </a:rPr>
                        <a:t>9:00 am </a:t>
                      </a:r>
                      <a:r>
                        <a:rPr lang="en-US" sz="1800" b="0" i="0" u="none" strike="noStrike" dirty="0">
                          <a:solidFill>
                            <a:srgbClr val="212121"/>
                          </a:solidFill>
                          <a:effectLst/>
                          <a:latin typeface="Arial" panose="020B0604020202020204" pitchFamily="34" charset="0"/>
                        </a:rPr>
                        <a:t>- </a:t>
                      </a:r>
                      <a:r>
                        <a:rPr lang="en-US" sz="1800" b="0" i="0" u="none" strike="noStrike" dirty="0" smtClean="0">
                          <a:solidFill>
                            <a:srgbClr val="212121"/>
                          </a:solidFill>
                          <a:effectLst/>
                          <a:latin typeface="Arial" panose="020B0604020202020204" pitchFamily="34" charset="0"/>
                        </a:rPr>
                        <a:t>9:30 am</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Instructor Introductions, Introduction to technology</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Amrom Obstfeld</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653661">
                <a:tc>
                  <a:txBody>
                    <a:bodyPr/>
                    <a:lstStyle/>
                    <a:p>
                      <a:pPr rtl="0" fontAlgn="t">
                        <a:spcBef>
                          <a:spcPts val="0"/>
                        </a:spcBef>
                        <a:spcAft>
                          <a:spcPts val="1500"/>
                        </a:spcAft>
                      </a:pPr>
                      <a:r>
                        <a:rPr lang="en-US" sz="1800" b="0" i="0" u="none" strike="noStrike" dirty="0" smtClean="0">
                          <a:solidFill>
                            <a:srgbClr val="212121"/>
                          </a:solidFill>
                          <a:effectLst/>
                          <a:latin typeface="Arial" panose="020B0604020202020204" pitchFamily="34" charset="0"/>
                        </a:rPr>
                        <a:t>9:30 am </a:t>
                      </a:r>
                      <a:r>
                        <a:rPr lang="en-US" sz="1800" b="0" i="0" u="none" strike="noStrike" dirty="0">
                          <a:solidFill>
                            <a:srgbClr val="212121"/>
                          </a:solidFill>
                          <a:effectLst/>
                          <a:latin typeface="Arial" panose="020B0604020202020204" pitchFamily="34" charset="0"/>
                        </a:rPr>
                        <a:t>- </a:t>
                      </a:r>
                      <a:r>
                        <a:rPr lang="en-US" sz="1800" b="0" i="0" u="none" strike="noStrike" dirty="0" smtClean="0">
                          <a:solidFill>
                            <a:srgbClr val="212121"/>
                          </a:solidFill>
                          <a:effectLst/>
                          <a:latin typeface="Arial" panose="020B0604020202020204" pitchFamily="34" charset="0"/>
                        </a:rPr>
                        <a:t>10:15 am</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Introduction to R and </a:t>
                      </a:r>
                      <a:r>
                        <a:rPr lang="en-US" sz="1800" b="0" i="0" u="none" strike="noStrike" kern="1200" dirty="0" err="1">
                          <a:solidFill>
                            <a:srgbClr val="212121"/>
                          </a:solidFill>
                          <a:effectLst/>
                          <a:latin typeface="Arial" panose="020B0604020202020204" pitchFamily="34" charset="0"/>
                          <a:ea typeface="+mn-ea"/>
                          <a:cs typeface="+mn-cs"/>
                        </a:rPr>
                        <a:t>RStudio</a:t>
                      </a:r>
                      <a:r>
                        <a:rPr lang="en-US" sz="1800" b="0" i="0" u="none" strike="noStrike" kern="1200" dirty="0">
                          <a:solidFill>
                            <a:srgbClr val="212121"/>
                          </a:solidFill>
                          <a:effectLst/>
                          <a:latin typeface="Arial" panose="020B0604020202020204" pitchFamily="34" charset="0"/>
                          <a:ea typeface="+mn-ea"/>
                          <a:cs typeface="+mn-cs"/>
                        </a:rPr>
                        <a:t>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smtClean="0">
                          <a:solidFill>
                            <a:srgbClr val="212121"/>
                          </a:solidFill>
                          <a:effectLst/>
                          <a:latin typeface="Arial" panose="020B0604020202020204" pitchFamily="34" charset="0"/>
                          <a:ea typeface="+mn-ea"/>
                          <a:cs typeface="+mn-cs"/>
                        </a:rPr>
                        <a:t>Amrom Obstfeld</a:t>
                      </a:r>
                      <a:endParaRPr lang="en-US" sz="1800" b="0" i="0" u="none" strike="noStrike" kern="1200" dirty="0">
                        <a:solidFill>
                          <a:srgbClr val="212121"/>
                        </a:solidFill>
                        <a:effectLst/>
                        <a:latin typeface="Arial" panose="020B0604020202020204" pitchFamily="34" charset="0"/>
                        <a:ea typeface="+mn-ea"/>
                        <a:cs typeface="+mn-cs"/>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653661">
                <a:tc>
                  <a:txBody>
                    <a:bodyPr/>
                    <a:lstStyle/>
                    <a:p>
                      <a:pPr rtl="0" fontAlgn="t">
                        <a:spcBef>
                          <a:spcPts val="0"/>
                        </a:spcBef>
                        <a:spcAft>
                          <a:spcPts val="1500"/>
                        </a:spcAft>
                      </a:pPr>
                      <a:r>
                        <a:rPr lang="en-US" sz="1800" b="0" i="0" u="none" strike="noStrike" dirty="0" smtClean="0">
                          <a:solidFill>
                            <a:srgbClr val="212121"/>
                          </a:solidFill>
                          <a:effectLst/>
                          <a:latin typeface="Arial" panose="020B0604020202020204" pitchFamily="34" charset="0"/>
                        </a:rPr>
                        <a:t>10:30 </a:t>
                      </a:r>
                      <a:r>
                        <a:rPr lang="en-US" sz="1800" b="0" i="0" u="none" strike="noStrike" dirty="0">
                          <a:solidFill>
                            <a:srgbClr val="212121"/>
                          </a:solidFill>
                          <a:effectLst/>
                          <a:latin typeface="Arial" panose="020B0604020202020204" pitchFamily="34" charset="0"/>
                        </a:rPr>
                        <a:t>pm - </a:t>
                      </a:r>
                      <a:r>
                        <a:rPr lang="en-US" sz="1800" b="0" i="0" u="none" strike="noStrike" dirty="0" smtClean="0">
                          <a:solidFill>
                            <a:srgbClr val="212121"/>
                          </a:solidFill>
                          <a:effectLst/>
                          <a:latin typeface="Arial" panose="020B0604020202020204" pitchFamily="34" charset="0"/>
                        </a:rPr>
                        <a:t>11:15 am</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smtClean="0">
                          <a:solidFill>
                            <a:srgbClr val="212121"/>
                          </a:solidFill>
                          <a:effectLst/>
                          <a:latin typeface="Arial" panose="020B0604020202020204" pitchFamily="34" charset="0"/>
                        </a:rPr>
                        <a:t>Reproducible </a:t>
                      </a:r>
                      <a:r>
                        <a:rPr lang="en-US" sz="1800" b="0" i="0" u="none" strike="noStrike" dirty="0">
                          <a:solidFill>
                            <a:srgbClr val="212121"/>
                          </a:solidFill>
                          <a:effectLst/>
                          <a:latin typeface="Arial" panose="020B0604020202020204" pitchFamily="34" charset="0"/>
                        </a:rPr>
                        <a:t>Reporting</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1500"/>
                        </a:spcAft>
                        <a:buClrTx/>
                        <a:buSzTx/>
                        <a:buFontTx/>
                        <a:buNone/>
                        <a:tabLst/>
                        <a:defRPr/>
                      </a:pPr>
                      <a:r>
                        <a:rPr lang="en-US" sz="1800" b="0" i="0" u="none" strike="noStrike" kern="1200" dirty="0" smtClean="0">
                          <a:solidFill>
                            <a:srgbClr val="212121"/>
                          </a:solidFill>
                          <a:effectLst/>
                          <a:latin typeface="Arial" panose="020B0604020202020204" pitchFamily="34" charset="0"/>
                          <a:ea typeface="+mn-ea"/>
                          <a:cs typeface="+mn-cs"/>
                        </a:rPr>
                        <a:t>Amrom Obstfeld</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653661">
                <a:tc>
                  <a:txBody>
                    <a:bodyPr/>
                    <a:lstStyle/>
                    <a:p>
                      <a:pPr rtl="0" fontAlgn="t">
                        <a:spcBef>
                          <a:spcPts val="0"/>
                        </a:spcBef>
                        <a:spcAft>
                          <a:spcPts val="1500"/>
                        </a:spcAft>
                      </a:pPr>
                      <a:r>
                        <a:rPr lang="en-US" sz="1800" b="0" i="0" u="none" strike="noStrike" dirty="0" smtClean="0">
                          <a:solidFill>
                            <a:srgbClr val="212121"/>
                          </a:solidFill>
                          <a:effectLst/>
                          <a:latin typeface="Arial" panose="020B0604020202020204" pitchFamily="34" charset="0"/>
                        </a:rPr>
                        <a:t>11:30 am </a:t>
                      </a:r>
                      <a:r>
                        <a:rPr lang="en-US" sz="1800" b="0" i="0" u="none" strike="noStrike" dirty="0">
                          <a:solidFill>
                            <a:srgbClr val="212121"/>
                          </a:solidFill>
                          <a:effectLst/>
                          <a:latin typeface="Arial" panose="020B0604020202020204" pitchFamily="34" charset="0"/>
                        </a:rPr>
                        <a:t>- </a:t>
                      </a:r>
                      <a:r>
                        <a:rPr lang="en-US" sz="1800" b="0" i="0" u="none" strike="noStrike" dirty="0" smtClean="0">
                          <a:solidFill>
                            <a:srgbClr val="212121"/>
                          </a:solidFill>
                          <a:effectLst/>
                          <a:latin typeface="Arial" panose="020B0604020202020204" pitchFamily="34" charset="0"/>
                        </a:rPr>
                        <a:t>1:00 am</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a:t>
                      </a:r>
                      <a:r>
                        <a:rPr lang="en-US" sz="1800" b="0" i="0" u="none" strike="noStrike" dirty="0" smtClean="0">
                          <a:solidFill>
                            <a:srgbClr val="212121"/>
                          </a:solidFill>
                          <a:effectLst/>
                          <a:latin typeface="Arial" panose="020B0604020202020204" pitchFamily="34" charset="0"/>
                        </a:rPr>
                        <a:t>Visualization</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Stephan Kadauke</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653741">
                <a:tc>
                  <a:txBody>
                    <a:bodyPr/>
                    <a:lstStyle/>
                    <a:p>
                      <a:pPr rtl="0" fontAlgn="t">
                        <a:spcBef>
                          <a:spcPts val="0"/>
                        </a:spcBef>
                        <a:spcAft>
                          <a:spcPts val="1500"/>
                        </a:spcAft>
                      </a:pPr>
                      <a:r>
                        <a:rPr lang="en-US" sz="1800" b="0" i="0" u="none" strike="noStrike" dirty="0" smtClean="0">
                          <a:solidFill>
                            <a:srgbClr val="000000"/>
                          </a:solidFill>
                          <a:effectLst/>
                          <a:latin typeface="Arial" panose="020B0604020202020204" pitchFamily="34" charset="0"/>
                        </a:rPr>
                        <a:t>August 23 </a:t>
                      </a:r>
                      <a:r>
                        <a:rPr lang="en-US" sz="1800" b="0" i="0" u="none" strike="noStrike" dirty="0">
                          <a:solidFill>
                            <a:srgbClr val="000000"/>
                          </a:solidFill>
                          <a:effectLst/>
                          <a:latin typeface="Arial" panose="020B0604020202020204" pitchFamily="34" charset="0"/>
                        </a:rPr>
                        <a:t>2020</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r>
                        <a:rPr lang="en-US" sz="1800">
                          <a:effectLst/>
                        </a:rPr>
                        <a:t/>
                      </a:r>
                      <a:br>
                        <a:rPr lang="en-US" sz="1800">
                          <a:effectLst/>
                        </a:rPr>
                      </a:b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r>
                        <a:rPr lang="en-US" sz="1800">
                          <a:effectLst/>
                        </a:rPr>
                        <a:t/>
                      </a:r>
                      <a:br>
                        <a:rPr lang="en-US" sz="1800">
                          <a:effectLst/>
                        </a:rPr>
                      </a:b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653661">
                <a:tc>
                  <a:txBody>
                    <a:bodyPr/>
                    <a:lstStyle/>
                    <a:p>
                      <a:pPr rtl="0" fontAlgn="t">
                        <a:spcBef>
                          <a:spcPts val="0"/>
                        </a:spcBef>
                        <a:spcAft>
                          <a:spcPts val="1500"/>
                        </a:spcAft>
                      </a:pPr>
                      <a:r>
                        <a:rPr lang="en-US" sz="1800" b="0" i="0" u="none" strike="noStrike" dirty="0" smtClean="0">
                          <a:solidFill>
                            <a:srgbClr val="212121"/>
                          </a:solidFill>
                          <a:effectLst/>
                          <a:latin typeface="Arial" panose="020B0604020202020204" pitchFamily="34" charset="0"/>
                        </a:rPr>
                        <a:t>9:00 am </a:t>
                      </a:r>
                      <a:r>
                        <a:rPr lang="en-US" sz="1800" b="0" i="0" u="none" strike="noStrike" dirty="0">
                          <a:solidFill>
                            <a:srgbClr val="212121"/>
                          </a:solidFill>
                          <a:effectLst/>
                          <a:latin typeface="Arial" panose="020B0604020202020204" pitchFamily="34" charset="0"/>
                        </a:rPr>
                        <a:t>- </a:t>
                      </a:r>
                      <a:r>
                        <a:rPr lang="en-US" sz="1800" b="0" i="0" u="none" strike="noStrike" dirty="0" smtClean="0">
                          <a:solidFill>
                            <a:srgbClr val="212121"/>
                          </a:solidFill>
                          <a:effectLst/>
                          <a:latin typeface="Arial" panose="020B0604020202020204" pitchFamily="34" charset="0"/>
                        </a:rPr>
                        <a:t>10:30 </a:t>
                      </a:r>
                      <a:r>
                        <a:rPr lang="en-US" sz="1800" b="0" i="0" u="none" strike="noStrike" dirty="0">
                          <a:solidFill>
                            <a:srgbClr val="212121"/>
                          </a:solidFill>
                          <a:effectLst/>
                          <a:latin typeface="Arial" panose="020B0604020202020204" pitchFamily="34" charset="0"/>
                        </a:rPr>
                        <a:t>pm</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a:t>
                      </a:r>
                      <a:r>
                        <a:rPr lang="en-US" sz="1800" b="0" i="0" u="none" strike="noStrike" dirty="0" smtClean="0">
                          <a:solidFill>
                            <a:srgbClr val="212121"/>
                          </a:solidFill>
                          <a:effectLst/>
                          <a:latin typeface="Arial" panose="020B0604020202020204" pitchFamily="34" charset="0"/>
                        </a:rPr>
                        <a:t>Transformation </a:t>
                      </a:r>
                      <a:r>
                        <a:rPr lang="en-US" sz="1800" b="0" i="0" u="none" strike="noStrike" dirty="0">
                          <a:solidFill>
                            <a:srgbClr val="212121"/>
                          </a:solidFill>
                          <a:effectLst/>
                          <a:latin typeface="Arial" panose="020B0604020202020204" pitchFamily="34" charset="0"/>
                        </a:rPr>
                        <a:t> </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Amrom Obstfeld</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653661">
                <a:tc>
                  <a:txBody>
                    <a:bodyPr/>
                    <a:lstStyle/>
                    <a:p>
                      <a:pPr rtl="0" fontAlgn="t">
                        <a:spcBef>
                          <a:spcPts val="0"/>
                        </a:spcBef>
                        <a:spcAft>
                          <a:spcPts val="1500"/>
                        </a:spcAft>
                      </a:pPr>
                      <a:r>
                        <a:rPr lang="en-US" sz="1800" b="0" i="0" u="none" strike="noStrike" dirty="0" smtClean="0">
                          <a:solidFill>
                            <a:srgbClr val="212121"/>
                          </a:solidFill>
                          <a:effectLst/>
                          <a:latin typeface="Arial" panose="020B0604020202020204" pitchFamily="34" charset="0"/>
                        </a:rPr>
                        <a:t>10:45 am </a:t>
                      </a:r>
                      <a:r>
                        <a:rPr lang="en-US" sz="1800" b="0" i="0" u="none" strike="noStrike" dirty="0">
                          <a:solidFill>
                            <a:srgbClr val="212121"/>
                          </a:solidFill>
                          <a:effectLst/>
                          <a:latin typeface="Arial" panose="020B0604020202020204" pitchFamily="34" charset="0"/>
                        </a:rPr>
                        <a:t>- </a:t>
                      </a:r>
                      <a:r>
                        <a:rPr lang="en-US" sz="1800" b="0" i="0" u="none" strike="noStrike" dirty="0" smtClean="0">
                          <a:solidFill>
                            <a:srgbClr val="212121"/>
                          </a:solidFill>
                          <a:effectLst/>
                          <a:latin typeface="Arial" panose="020B0604020202020204" pitchFamily="34" charset="0"/>
                        </a:rPr>
                        <a:t>12:15 </a:t>
                      </a:r>
                      <a:r>
                        <a:rPr lang="en-US" sz="1800" b="0" i="0" u="none" strike="noStrike" dirty="0">
                          <a:solidFill>
                            <a:srgbClr val="212121"/>
                          </a:solidFill>
                          <a:effectLst/>
                          <a:latin typeface="Arial" panose="020B0604020202020204" pitchFamily="34" charset="0"/>
                        </a:rPr>
                        <a:t>pm</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Statistical </a:t>
                      </a:r>
                      <a:r>
                        <a:rPr lang="en-US" sz="1800" b="0" i="0" u="none" strike="noStrike" dirty="0" smtClean="0">
                          <a:solidFill>
                            <a:srgbClr val="212121"/>
                          </a:solidFill>
                          <a:effectLst/>
                          <a:latin typeface="Arial" panose="020B0604020202020204" pitchFamily="34" charset="0"/>
                        </a:rPr>
                        <a:t>Analysis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Dan Herman</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653661">
                <a:tc>
                  <a:txBody>
                    <a:bodyPr/>
                    <a:lstStyle/>
                    <a:p>
                      <a:pPr rtl="0" fontAlgn="t">
                        <a:spcBef>
                          <a:spcPts val="0"/>
                        </a:spcBef>
                        <a:spcAft>
                          <a:spcPts val="1500"/>
                        </a:spcAft>
                      </a:pPr>
                      <a:r>
                        <a:rPr lang="en-US" sz="1800" b="0" i="0" u="none" strike="noStrike" dirty="0" smtClean="0">
                          <a:solidFill>
                            <a:srgbClr val="212121"/>
                          </a:solidFill>
                          <a:effectLst/>
                          <a:latin typeface="Arial" panose="020B0604020202020204" pitchFamily="34" charset="0"/>
                        </a:rPr>
                        <a:t>12:30 </a:t>
                      </a:r>
                      <a:r>
                        <a:rPr lang="en-US" sz="1800" b="0" i="0" u="none" strike="noStrike" dirty="0">
                          <a:solidFill>
                            <a:srgbClr val="212121"/>
                          </a:solidFill>
                          <a:effectLst/>
                          <a:latin typeface="Arial" panose="020B0604020202020204" pitchFamily="34" charset="0"/>
                        </a:rPr>
                        <a:t>pm - </a:t>
                      </a:r>
                      <a:r>
                        <a:rPr lang="en-US" sz="1800" b="0" i="0" u="none" strike="noStrike" dirty="0" smtClean="0">
                          <a:solidFill>
                            <a:srgbClr val="212121"/>
                          </a:solidFill>
                          <a:effectLst/>
                          <a:latin typeface="Arial" panose="020B0604020202020204" pitchFamily="34" charset="0"/>
                        </a:rPr>
                        <a:t>1:00 </a:t>
                      </a:r>
                      <a:r>
                        <a:rPr lang="en-US" sz="1800" b="0" i="0" u="none" strike="noStrike" dirty="0">
                          <a:solidFill>
                            <a:srgbClr val="212121"/>
                          </a:solidFill>
                          <a:effectLst/>
                          <a:latin typeface="Arial" panose="020B0604020202020204" pitchFamily="34" charset="0"/>
                        </a:rPr>
                        <a:t>pm</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smtClean="0">
                          <a:solidFill>
                            <a:srgbClr val="212121"/>
                          </a:solidFill>
                          <a:effectLst/>
                          <a:latin typeface="Arial" panose="020B0604020202020204" pitchFamily="34" charset="0"/>
                        </a:rPr>
                        <a:t>Workshop Close out</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smtClean="0">
                          <a:solidFill>
                            <a:srgbClr val="212121"/>
                          </a:solidFill>
                          <a:effectLst/>
                          <a:latin typeface="Arial" panose="020B0604020202020204" pitchFamily="34" charset="0"/>
                        </a:rPr>
                        <a:t>Amrom Obstfeld</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
        <p:nvSpPr>
          <p:cNvPr id="4" name="Slide Number Placeholder 3"/>
          <p:cNvSpPr>
            <a:spLocks noGrp="1"/>
          </p:cNvSpPr>
          <p:nvPr>
            <p:ph type="sldNum" idx="12"/>
          </p:nvPr>
        </p:nvSpPr>
        <p:spPr/>
        <p:txBody>
          <a:bodyPr/>
          <a:lstStyle/>
          <a:p>
            <a:fld id="{00000000-1234-1234-1234-123412341234}" type="slidenum">
              <a:rPr lang="en-US" smtClean="0"/>
              <a:pPr/>
              <a:t>9</a:t>
            </a:fld>
            <a:endParaRPr lang="en-US"/>
          </a:p>
        </p:txBody>
      </p:sp>
    </p:spTree>
    <p:extLst>
      <p:ext uri="{BB962C8B-B14F-4D97-AF65-F5344CB8AC3E}">
        <p14:creationId xmlns:p14="http://schemas.microsoft.com/office/powerpoint/2010/main" val="359733178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41248</TotalTime>
  <Words>2680</Words>
  <Application>Microsoft Office PowerPoint</Application>
  <PresentationFormat>Widescreen</PresentationFormat>
  <Paragraphs>197</Paragraphs>
  <Slides>22</Slides>
  <Notes>20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Arial Narrow</vt:lpstr>
      <vt:lpstr>Calibri</vt:lpstr>
      <vt:lpstr>Courier New</vt:lpstr>
      <vt:lpstr>Tw Cen MT</vt:lpstr>
      <vt:lpstr>Tw Cen MT Condensed</vt:lpstr>
      <vt:lpstr>Wingdings</vt:lpstr>
      <vt:lpstr>Wingdings 3</vt:lpstr>
      <vt:lpstr>Integral</vt:lpstr>
      <vt:lpstr>Introduction to R Workshop </vt:lpstr>
      <vt:lpstr>Course Introduction</vt:lpstr>
      <vt:lpstr>Goals and Objectives</vt:lpstr>
      <vt:lpstr>Who are we?</vt:lpstr>
      <vt:lpstr>Stephan Kadauke</vt:lpstr>
      <vt:lpstr>Daniel Herman</vt:lpstr>
      <vt:lpstr>Amrom Obstfeld</vt:lpstr>
      <vt:lpstr>Workshop Workflow</vt:lpstr>
      <vt:lpstr>PowerPoint Presentation</vt:lpstr>
      <vt:lpstr>Sessions</vt:lpstr>
      <vt:lpstr>Course Project</vt:lpstr>
      <vt:lpstr>Hackathons</vt:lpstr>
      <vt:lpstr>Your Setup</vt:lpstr>
      <vt:lpstr>Workshop Coursebook</vt:lpstr>
      <vt:lpstr>Using Zoom </vt:lpstr>
      <vt:lpstr>PowerPoint Presentation</vt:lpstr>
      <vt:lpstr>PowerPoint Presentation</vt:lpstr>
      <vt:lpstr>Getting Help</vt:lpstr>
      <vt:lpstr>Who are you?</vt:lpstr>
      <vt:lpstr>PowerPoint Presentation</vt:lpstr>
      <vt:lpstr>When you need more help</vt:lpstr>
      <vt:lpstr>Final Tips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Obstfeld, Amrom E</cp:lastModifiedBy>
  <cp:revision>230</cp:revision>
  <dcterms:modified xsi:type="dcterms:W3CDTF">2020-08-10T15:42:11Z</dcterms:modified>
</cp:coreProperties>
</file>